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7" r:id="rId2"/>
    <p:sldId id="280" r:id="rId3"/>
    <p:sldId id="261" r:id="rId4"/>
    <p:sldId id="265" r:id="rId5"/>
    <p:sldId id="266" r:id="rId6"/>
    <p:sldId id="267" r:id="rId7"/>
    <p:sldId id="268" r:id="rId8"/>
    <p:sldId id="269" r:id="rId9"/>
    <p:sldId id="270" r:id="rId10"/>
    <p:sldId id="271" r:id="rId11"/>
    <p:sldId id="286" r:id="rId12"/>
    <p:sldId id="273" r:id="rId13"/>
    <p:sldId id="263" r:id="rId14"/>
    <p:sldId id="262" r:id="rId15"/>
    <p:sldId id="279" r:id="rId16"/>
    <p:sldId id="264" r:id="rId17"/>
    <p:sldId id="277" r:id="rId18"/>
    <p:sldId id="278" r:id="rId19"/>
    <p:sldId id="274" r:id="rId20"/>
    <p:sldId id="275" r:id="rId21"/>
    <p:sldId id="282" r:id="rId22"/>
    <p:sldId id="283" r:id="rId23"/>
    <p:sldId id="281" r:id="rId24"/>
    <p:sldId id="284" r:id="rId25"/>
    <p:sldId id="287" r:id="rId26"/>
    <p:sldId id="285" r:id="rId27"/>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4132"/>
    <a:srgbClr val="FAFAFA"/>
    <a:srgbClr val="FFFFFF"/>
    <a:srgbClr val="CCCCCC"/>
    <a:srgbClr val="A7A7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88" autoAdjust="0"/>
    <p:restoredTop sz="93594" autoAdjust="0"/>
  </p:normalViewPr>
  <p:slideViewPr>
    <p:cSldViewPr>
      <p:cViewPr>
        <p:scale>
          <a:sx n="90" d="100"/>
          <a:sy n="90" d="100"/>
        </p:scale>
        <p:origin x="-666" y="360"/>
      </p:cViewPr>
      <p:guideLst>
        <p:guide orient="horz" pos="1872"/>
        <p:guide pos="1392"/>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677F47AC-0CEF-4014-8D92-24E866910915}" type="datetimeFigureOut">
              <a:rPr lang="en-US" smtClean="0"/>
              <a:t>8/5/2016</a:t>
            </a:fld>
            <a:endParaRPr lang="en-US"/>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A02DABB2-0436-44BD-AB8F-D6A9A91955B0}" type="slidenum">
              <a:rPr lang="en-US" smtClean="0"/>
              <a:t>‹#›</a:t>
            </a:fld>
            <a:endParaRPr lang="en-US"/>
          </a:p>
        </p:txBody>
      </p:sp>
    </p:spTree>
    <p:extLst>
      <p:ext uri="{BB962C8B-B14F-4D97-AF65-F5344CB8AC3E}">
        <p14:creationId xmlns:p14="http://schemas.microsoft.com/office/powerpoint/2010/main" val="10667897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BA3A310E-1837-4DAD-B4C8-B94123E0109B}" type="datetimeFigureOut">
              <a:rPr lang="en-US" smtClean="0"/>
              <a:t>8/5/2016</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24596D95-E18A-494A-8529-953CE8DBF3A0}" type="slidenum">
              <a:rPr lang="en-US" smtClean="0"/>
              <a:t>‹#›</a:t>
            </a:fld>
            <a:endParaRPr lang="en-US"/>
          </a:p>
        </p:txBody>
      </p:sp>
    </p:spTree>
    <p:extLst>
      <p:ext uri="{BB962C8B-B14F-4D97-AF65-F5344CB8AC3E}">
        <p14:creationId xmlns:p14="http://schemas.microsoft.com/office/powerpoint/2010/main" val="34473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a:t>
            </a:fld>
            <a:endParaRPr lang="en-US"/>
          </a:p>
        </p:txBody>
      </p:sp>
    </p:spTree>
    <p:extLst>
      <p:ext uri="{BB962C8B-B14F-4D97-AF65-F5344CB8AC3E}">
        <p14:creationId xmlns:p14="http://schemas.microsoft.com/office/powerpoint/2010/main" val="3606655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2</a:t>
            </a:fld>
            <a:endParaRPr lang="en-US"/>
          </a:p>
        </p:txBody>
      </p:sp>
    </p:spTree>
    <p:extLst>
      <p:ext uri="{BB962C8B-B14F-4D97-AF65-F5344CB8AC3E}">
        <p14:creationId xmlns:p14="http://schemas.microsoft.com/office/powerpoint/2010/main" val="1707178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3</a:t>
            </a:fld>
            <a:endParaRPr lang="en-US"/>
          </a:p>
        </p:txBody>
      </p:sp>
    </p:spTree>
    <p:extLst>
      <p:ext uri="{BB962C8B-B14F-4D97-AF65-F5344CB8AC3E}">
        <p14:creationId xmlns:p14="http://schemas.microsoft.com/office/powerpoint/2010/main" val="2736675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4</a:t>
            </a:fld>
            <a:endParaRPr lang="en-US"/>
          </a:p>
        </p:txBody>
      </p:sp>
    </p:spTree>
    <p:extLst>
      <p:ext uri="{BB962C8B-B14F-4D97-AF65-F5344CB8AC3E}">
        <p14:creationId xmlns:p14="http://schemas.microsoft.com/office/powerpoint/2010/main" val="3129468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5</a:t>
            </a:fld>
            <a:endParaRPr lang="en-US"/>
          </a:p>
        </p:txBody>
      </p:sp>
    </p:spTree>
    <p:extLst>
      <p:ext uri="{BB962C8B-B14F-4D97-AF65-F5344CB8AC3E}">
        <p14:creationId xmlns:p14="http://schemas.microsoft.com/office/powerpoint/2010/main" val="2707395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6</a:t>
            </a:fld>
            <a:endParaRPr lang="en-US"/>
          </a:p>
        </p:txBody>
      </p:sp>
    </p:spTree>
    <p:extLst>
      <p:ext uri="{BB962C8B-B14F-4D97-AF65-F5344CB8AC3E}">
        <p14:creationId xmlns:p14="http://schemas.microsoft.com/office/powerpoint/2010/main" val="922689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7</a:t>
            </a:fld>
            <a:endParaRPr lang="en-US"/>
          </a:p>
        </p:txBody>
      </p:sp>
    </p:spTree>
    <p:extLst>
      <p:ext uri="{BB962C8B-B14F-4D97-AF65-F5344CB8AC3E}">
        <p14:creationId xmlns:p14="http://schemas.microsoft.com/office/powerpoint/2010/main" val="1386879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8</a:t>
            </a:fld>
            <a:endParaRPr lang="en-US"/>
          </a:p>
        </p:txBody>
      </p:sp>
    </p:spTree>
    <p:extLst>
      <p:ext uri="{BB962C8B-B14F-4D97-AF65-F5344CB8AC3E}">
        <p14:creationId xmlns:p14="http://schemas.microsoft.com/office/powerpoint/2010/main" val="1395511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9</a:t>
            </a:fld>
            <a:endParaRPr lang="en-US"/>
          </a:p>
        </p:txBody>
      </p:sp>
    </p:spTree>
    <p:extLst>
      <p:ext uri="{BB962C8B-B14F-4D97-AF65-F5344CB8AC3E}">
        <p14:creationId xmlns:p14="http://schemas.microsoft.com/office/powerpoint/2010/main" val="4120559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10</a:t>
            </a:fld>
            <a:endParaRPr lang="en-US"/>
          </a:p>
        </p:txBody>
      </p:sp>
    </p:spTree>
    <p:extLst>
      <p:ext uri="{BB962C8B-B14F-4D97-AF65-F5344CB8AC3E}">
        <p14:creationId xmlns:p14="http://schemas.microsoft.com/office/powerpoint/2010/main" val="1342664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11</a:t>
            </a:fld>
            <a:endParaRPr lang="en-US"/>
          </a:p>
        </p:txBody>
      </p:sp>
    </p:spTree>
    <p:extLst>
      <p:ext uri="{BB962C8B-B14F-4D97-AF65-F5344CB8AC3E}">
        <p14:creationId xmlns:p14="http://schemas.microsoft.com/office/powerpoint/2010/main" val="2548330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12</a:t>
            </a:fld>
            <a:endParaRPr lang="en-US"/>
          </a:p>
        </p:txBody>
      </p:sp>
    </p:spTree>
    <p:extLst>
      <p:ext uri="{BB962C8B-B14F-4D97-AF65-F5344CB8AC3E}">
        <p14:creationId xmlns:p14="http://schemas.microsoft.com/office/powerpoint/2010/main" val="1934185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13</a:t>
            </a:fld>
            <a:endParaRPr lang="en-US"/>
          </a:p>
        </p:txBody>
      </p:sp>
    </p:spTree>
    <p:extLst>
      <p:ext uri="{BB962C8B-B14F-4D97-AF65-F5344CB8AC3E}">
        <p14:creationId xmlns:p14="http://schemas.microsoft.com/office/powerpoint/2010/main" val="2279642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14</a:t>
            </a:fld>
            <a:endParaRPr lang="en-US"/>
          </a:p>
        </p:txBody>
      </p:sp>
    </p:spTree>
    <p:extLst>
      <p:ext uri="{BB962C8B-B14F-4D97-AF65-F5344CB8AC3E}">
        <p14:creationId xmlns:p14="http://schemas.microsoft.com/office/powerpoint/2010/main" val="3871643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15</a:t>
            </a:fld>
            <a:endParaRPr lang="en-US"/>
          </a:p>
        </p:txBody>
      </p:sp>
    </p:spTree>
    <p:extLst>
      <p:ext uri="{BB962C8B-B14F-4D97-AF65-F5344CB8AC3E}">
        <p14:creationId xmlns:p14="http://schemas.microsoft.com/office/powerpoint/2010/main" val="1669085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16</a:t>
            </a:fld>
            <a:endParaRPr lang="en-US"/>
          </a:p>
        </p:txBody>
      </p:sp>
    </p:spTree>
    <p:extLst>
      <p:ext uri="{BB962C8B-B14F-4D97-AF65-F5344CB8AC3E}">
        <p14:creationId xmlns:p14="http://schemas.microsoft.com/office/powerpoint/2010/main" val="2080372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17</a:t>
            </a:fld>
            <a:endParaRPr lang="en-US"/>
          </a:p>
        </p:txBody>
      </p:sp>
    </p:spTree>
    <p:extLst>
      <p:ext uri="{BB962C8B-B14F-4D97-AF65-F5344CB8AC3E}">
        <p14:creationId xmlns:p14="http://schemas.microsoft.com/office/powerpoint/2010/main" val="913657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18</a:t>
            </a:fld>
            <a:endParaRPr lang="en-US"/>
          </a:p>
        </p:txBody>
      </p:sp>
    </p:spTree>
    <p:extLst>
      <p:ext uri="{BB962C8B-B14F-4D97-AF65-F5344CB8AC3E}">
        <p14:creationId xmlns:p14="http://schemas.microsoft.com/office/powerpoint/2010/main" val="1259401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19</a:t>
            </a:fld>
            <a:endParaRPr lang="en-US"/>
          </a:p>
        </p:txBody>
      </p:sp>
    </p:spTree>
    <p:extLst>
      <p:ext uri="{BB962C8B-B14F-4D97-AF65-F5344CB8AC3E}">
        <p14:creationId xmlns:p14="http://schemas.microsoft.com/office/powerpoint/2010/main" val="3253641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20</a:t>
            </a:fld>
            <a:endParaRPr lang="en-US"/>
          </a:p>
        </p:txBody>
      </p:sp>
    </p:spTree>
    <p:extLst>
      <p:ext uri="{BB962C8B-B14F-4D97-AF65-F5344CB8AC3E}">
        <p14:creationId xmlns:p14="http://schemas.microsoft.com/office/powerpoint/2010/main" val="2372456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21</a:t>
            </a:fld>
            <a:endParaRPr lang="en-US"/>
          </a:p>
        </p:txBody>
      </p:sp>
    </p:spTree>
    <p:extLst>
      <p:ext uri="{BB962C8B-B14F-4D97-AF65-F5344CB8AC3E}">
        <p14:creationId xmlns:p14="http://schemas.microsoft.com/office/powerpoint/2010/main" val="561095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22</a:t>
            </a:fld>
            <a:endParaRPr lang="en-US"/>
          </a:p>
        </p:txBody>
      </p:sp>
    </p:spTree>
    <p:extLst>
      <p:ext uri="{BB962C8B-B14F-4D97-AF65-F5344CB8AC3E}">
        <p14:creationId xmlns:p14="http://schemas.microsoft.com/office/powerpoint/2010/main" val="845766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23</a:t>
            </a:fld>
            <a:endParaRPr lang="en-US"/>
          </a:p>
        </p:txBody>
      </p:sp>
    </p:spTree>
    <p:extLst>
      <p:ext uri="{BB962C8B-B14F-4D97-AF65-F5344CB8AC3E}">
        <p14:creationId xmlns:p14="http://schemas.microsoft.com/office/powerpoint/2010/main" val="3643163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24</a:t>
            </a:fld>
            <a:endParaRPr lang="en-US"/>
          </a:p>
        </p:txBody>
      </p:sp>
    </p:spTree>
    <p:extLst>
      <p:ext uri="{BB962C8B-B14F-4D97-AF65-F5344CB8AC3E}">
        <p14:creationId xmlns:p14="http://schemas.microsoft.com/office/powerpoint/2010/main" val="4045255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25</a:t>
            </a:fld>
            <a:endParaRPr lang="en-US"/>
          </a:p>
        </p:txBody>
      </p:sp>
    </p:spTree>
    <p:extLst>
      <p:ext uri="{BB962C8B-B14F-4D97-AF65-F5344CB8AC3E}">
        <p14:creationId xmlns:p14="http://schemas.microsoft.com/office/powerpoint/2010/main" val="20959684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596D95-E18A-494A-8529-953CE8DBF3A0}" type="slidenum">
              <a:rPr lang="en-US" smtClean="0"/>
              <a:t>26</a:t>
            </a:fld>
            <a:endParaRPr lang="en-US"/>
          </a:p>
        </p:txBody>
      </p:sp>
    </p:spTree>
    <p:extLst>
      <p:ext uri="{BB962C8B-B14F-4D97-AF65-F5344CB8AC3E}">
        <p14:creationId xmlns:p14="http://schemas.microsoft.com/office/powerpoint/2010/main" val="2151154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79E080-91DF-4E28-B891-C9DF9B02A260}" type="datetimeFigureOut">
              <a:rPr lang="en-US" smtClean="0"/>
              <a:t>8/5/2016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1379249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79E080-91DF-4E28-B891-C9DF9B02A260}" type="datetimeFigureOut">
              <a:rPr lang="en-US" smtClean="0"/>
              <a:t>8/5/2016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3010984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79E080-91DF-4E28-B891-C9DF9B02A260}" type="datetimeFigureOut">
              <a:rPr lang="en-US" smtClean="0"/>
              <a:t>8/5/2016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140505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79E080-91DF-4E28-B891-C9DF9B02A260}" type="datetimeFigureOut">
              <a:rPr lang="en-US" smtClean="0"/>
              <a:t>8/5/2016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1066823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79E080-91DF-4E28-B891-C9DF9B02A260}" type="datetimeFigureOut">
              <a:rPr lang="en-US" smtClean="0"/>
              <a:t>8/5/2016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309748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79E080-91DF-4E28-B891-C9DF9B02A260}" type="datetimeFigureOut">
              <a:rPr lang="en-US" smtClean="0"/>
              <a:t>8/5/2016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2079714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79E080-91DF-4E28-B891-C9DF9B02A260}" type="datetimeFigureOut">
              <a:rPr lang="en-US" smtClean="0"/>
              <a:t>8/5/2016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683133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79E080-91DF-4E28-B891-C9DF9B02A260}" type="datetimeFigureOut">
              <a:rPr lang="en-US" smtClean="0"/>
              <a:t>8/5/2016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4114630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79E080-91DF-4E28-B891-C9DF9B02A260}" type="datetimeFigureOut">
              <a:rPr lang="en-US" smtClean="0"/>
              <a:t>8/5/2016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65695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79E080-91DF-4E28-B891-C9DF9B02A260}" type="datetimeFigureOut">
              <a:rPr lang="en-US" smtClean="0"/>
              <a:t>8/5/2016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4003186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79E080-91DF-4E28-B891-C9DF9B02A260}" type="datetimeFigureOut">
              <a:rPr lang="en-US" smtClean="0"/>
              <a:t>8/5/2016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6FC1-924B-4E2D-8059-8DA892E1C477}" type="slidenum">
              <a:rPr lang="en-US" smtClean="0"/>
              <a:t>‹#›</a:t>
            </a:fld>
            <a:endParaRPr lang="en-US"/>
          </a:p>
        </p:txBody>
      </p:sp>
    </p:spTree>
    <p:extLst>
      <p:ext uri="{BB962C8B-B14F-4D97-AF65-F5344CB8AC3E}">
        <p14:creationId xmlns:p14="http://schemas.microsoft.com/office/powerpoint/2010/main" val="1966906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79E080-91DF-4E28-B891-C9DF9B02A260}" type="datetimeFigureOut">
              <a:rPr lang="en-US" smtClean="0"/>
              <a:t>8/5/2016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E6FC1-924B-4E2D-8059-8DA892E1C477}" type="slidenum">
              <a:rPr lang="en-US" smtClean="0"/>
              <a:t>‹#›</a:t>
            </a:fld>
            <a:endParaRPr lang="en-US"/>
          </a:p>
        </p:txBody>
      </p:sp>
    </p:spTree>
    <p:extLst>
      <p:ext uri="{BB962C8B-B14F-4D97-AF65-F5344CB8AC3E}">
        <p14:creationId xmlns:p14="http://schemas.microsoft.com/office/powerpoint/2010/main" val="2239685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7" name="TextBox 6"/>
          <p:cNvSpPr txBox="1"/>
          <p:nvPr/>
        </p:nvSpPr>
        <p:spPr>
          <a:xfrm>
            <a:off x="2173514" y="2971799"/>
            <a:ext cx="5903219" cy="1169551"/>
          </a:xfrm>
          <a:prstGeom prst="rect">
            <a:avLst/>
          </a:prstGeom>
          <a:noFill/>
        </p:spPr>
        <p:txBody>
          <a:bodyPr wrap="none" rtlCol="0">
            <a:spAutoFit/>
          </a:bodyPr>
          <a:lstStyle/>
          <a:p>
            <a:r>
              <a:rPr lang="en-US" sz="7000" dirty="0" smtClean="0">
                <a:solidFill>
                  <a:srgbClr val="FA4132"/>
                </a:solidFill>
                <a:latin typeface="Architype Bold" pitchFamily="50" charset="0"/>
              </a:rPr>
              <a:t>AIA</a:t>
            </a:r>
            <a:r>
              <a:rPr lang="en-US" sz="7000" dirty="0" smtClean="0">
                <a:latin typeface="Architype Bold" pitchFamily="50" charset="0"/>
              </a:rPr>
              <a:t> Nebraska</a:t>
            </a:r>
            <a:endParaRPr lang="en-US" sz="7000" dirty="0">
              <a:latin typeface="Architype Bold" pitchFamily="50"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1063616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413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4" name="TextBox 3"/>
          <p:cNvSpPr txBox="1"/>
          <p:nvPr/>
        </p:nvSpPr>
        <p:spPr>
          <a:xfrm>
            <a:off x="2209800" y="2971800"/>
            <a:ext cx="5244064" cy="2246769"/>
          </a:xfrm>
          <a:prstGeom prst="rect">
            <a:avLst/>
          </a:prstGeom>
          <a:noFill/>
        </p:spPr>
        <p:txBody>
          <a:bodyPr wrap="none" rtlCol="0">
            <a:spAutoFit/>
          </a:bodyPr>
          <a:lstStyle/>
          <a:p>
            <a:r>
              <a:rPr lang="en-US" sz="3500" dirty="0">
                <a:solidFill>
                  <a:srgbClr val="FAFAFA"/>
                </a:solidFill>
                <a:latin typeface="Architype Bold" pitchFamily="50" charset="0"/>
              </a:rPr>
              <a:t>AIA National Launches</a:t>
            </a:r>
          </a:p>
          <a:p>
            <a:endParaRPr lang="en-US" sz="3500" dirty="0">
              <a:solidFill>
                <a:srgbClr val="FAFAFA"/>
              </a:solidFill>
              <a:latin typeface="Architype Bold" pitchFamily="50" charset="0"/>
            </a:endParaRPr>
          </a:p>
          <a:p>
            <a:r>
              <a:rPr lang="en-US" sz="3500" dirty="0">
                <a:solidFill>
                  <a:srgbClr val="FAFAFA"/>
                </a:solidFill>
                <a:latin typeface="Architype Bold" pitchFamily="50" charset="0"/>
              </a:rPr>
              <a:t>New Requirements</a:t>
            </a:r>
          </a:p>
          <a:p>
            <a:r>
              <a:rPr lang="en-US" sz="3500" dirty="0">
                <a:solidFill>
                  <a:srgbClr val="FAFAFA"/>
                </a:solidFill>
                <a:latin typeface="Architype Bold" pitchFamily="50" charset="0"/>
              </a:rPr>
              <a:t>Repositioning  Initiative </a:t>
            </a:r>
          </a:p>
        </p:txBody>
      </p:sp>
    </p:spTree>
    <p:extLst>
      <p:ext uri="{BB962C8B-B14F-4D97-AF65-F5344CB8AC3E}">
        <p14:creationId xmlns:p14="http://schemas.microsoft.com/office/powerpoint/2010/main" val="345376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2543" y="1771471"/>
            <a:ext cx="6172200" cy="1200329"/>
          </a:xfrm>
          <a:prstGeom prst="rect">
            <a:avLst/>
          </a:prstGeom>
          <a:noFill/>
        </p:spPr>
        <p:txBody>
          <a:bodyPr wrap="square" rtlCol="0">
            <a:spAutoFit/>
          </a:bodyPr>
          <a:lstStyle/>
          <a:p>
            <a:r>
              <a:rPr lang="en-US" dirty="0" smtClean="0">
                <a:solidFill>
                  <a:srgbClr val="FA4132"/>
                </a:solidFill>
                <a:latin typeface="Architype Bold" pitchFamily="50" charset="0"/>
              </a:rPr>
              <a:t>In conjunction with AIA National repositioning efforts, effective in 2016 AIA state and local chapters are required to meet certain core member services and become accredited for a three-year period. </a:t>
            </a:r>
          </a:p>
        </p:txBody>
      </p:sp>
      <p:sp>
        <p:nvSpPr>
          <p:cNvPr id="6" name="TextBox 5"/>
          <p:cNvSpPr txBox="1"/>
          <p:nvPr/>
        </p:nvSpPr>
        <p:spPr>
          <a:xfrm>
            <a:off x="2180772" y="2971799"/>
            <a:ext cx="6172200" cy="2308324"/>
          </a:xfrm>
          <a:prstGeom prst="rect">
            <a:avLst/>
          </a:prstGeom>
          <a:noFill/>
        </p:spPr>
        <p:txBody>
          <a:bodyPr wrap="square" rtlCol="0">
            <a:spAutoFit/>
          </a:bodyPr>
          <a:lstStyle/>
          <a:p>
            <a:endParaRPr lang="en-US" i="1" dirty="0" smtClean="0">
              <a:latin typeface="Architype Light" pitchFamily="50" charset="0"/>
            </a:endParaRPr>
          </a:p>
          <a:p>
            <a:r>
              <a:rPr lang="en-US" i="1" dirty="0" smtClean="0">
                <a:latin typeface="Architype Light" pitchFamily="50" charset="0"/>
              </a:rPr>
              <a:t>&gt;member communications</a:t>
            </a:r>
          </a:p>
          <a:p>
            <a:r>
              <a:rPr lang="en-US" i="1" dirty="0" smtClean="0">
                <a:latin typeface="Architype Light" pitchFamily="50" charset="0"/>
              </a:rPr>
              <a:t>&gt;quality education and access to education </a:t>
            </a:r>
          </a:p>
          <a:p>
            <a:r>
              <a:rPr lang="en-US" i="1" dirty="0" smtClean="0">
                <a:latin typeface="Architype Light" pitchFamily="50" charset="0"/>
              </a:rPr>
              <a:t>&gt;advocacy </a:t>
            </a:r>
          </a:p>
          <a:p>
            <a:r>
              <a:rPr lang="en-US" i="1" dirty="0" smtClean="0">
                <a:latin typeface="Architype Light" pitchFamily="50" charset="0"/>
              </a:rPr>
              <a:t>&gt;elevation of public awareness</a:t>
            </a:r>
          </a:p>
          <a:p>
            <a:r>
              <a:rPr lang="en-US" i="1" dirty="0" smtClean="0">
                <a:latin typeface="Architype Light" pitchFamily="50" charset="0"/>
              </a:rPr>
              <a:t>&gt;compliance with governance policies</a:t>
            </a:r>
          </a:p>
          <a:p>
            <a:r>
              <a:rPr lang="en-US" i="1" dirty="0" smtClean="0">
                <a:latin typeface="Architype Light" pitchFamily="50" charset="0"/>
              </a:rPr>
              <a:t>&gt;engaging and recruiting members </a:t>
            </a:r>
          </a:p>
          <a:p>
            <a:r>
              <a:rPr lang="en-US" i="1" dirty="0" smtClean="0">
                <a:latin typeface="Architype Light" pitchFamily="50" charset="0"/>
              </a:rPr>
              <a:t>&gt;conducting finances and operations with transparency</a:t>
            </a:r>
            <a:endParaRPr lang="en-US" i="1" dirty="0">
              <a:latin typeface="Architype Light" pitchFamily="50"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2279335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2334774"/>
            <a:ext cx="6197600" cy="630942"/>
          </a:xfrm>
          <a:prstGeom prst="rect">
            <a:avLst/>
          </a:prstGeom>
          <a:noFill/>
        </p:spPr>
        <p:txBody>
          <a:bodyPr wrap="square" rtlCol="0">
            <a:spAutoFit/>
          </a:bodyPr>
          <a:lstStyle/>
          <a:p>
            <a:r>
              <a:rPr lang="en-US" sz="3500" dirty="0" smtClean="0">
                <a:solidFill>
                  <a:srgbClr val="FA4132"/>
                </a:solidFill>
                <a:latin typeface="Architype Bold" pitchFamily="50" charset="0"/>
              </a:rPr>
              <a:t>Member Communications</a:t>
            </a:r>
            <a:endParaRPr lang="en-US" sz="3500" dirty="0">
              <a:solidFill>
                <a:srgbClr val="FA4132"/>
              </a:solidFill>
              <a:latin typeface="Architype Bold" pitchFamily="50" charset="0"/>
            </a:endParaRPr>
          </a:p>
        </p:txBody>
      </p:sp>
      <p:sp>
        <p:nvSpPr>
          <p:cNvPr id="3" name="TextBox 2"/>
          <p:cNvSpPr txBox="1"/>
          <p:nvPr/>
        </p:nvSpPr>
        <p:spPr>
          <a:xfrm>
            <a:off x="2209800" y="2971800"/>
            <a:ext cx="4724400" cy="1754326"/>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Promote </a:t>
            </a:r>
            <a:r>
              <a:rPr lang="en-US" dirty="0">
                <a:latin typeface="Architype Light" pitchFamily="50" charset="0"/>
              </a:rPr>
              <a:t>value of AIA </a:t>
            </a:r>
            <a:r>
              <a:rPr lang="en-US" dirty="0" smtClean="0">
                <a:latin typeface="Architype Light" pitchFamily="50" charset="0"/>
              </a:rPr>
              <a:t>membership</a:t>
            </a:r>
          </a:p>
          <a:p>
            <a:endParaRPr lang="en-US" dirty="0">
              <a:latin typeface="Architype Light" pitchFamily="50" charset="0"/>
            </a:endParaRPr>
          </a:p>
          <a:p>
            <a:r>
              <a:rPr lang="en-US" dirty="0">
                <a:latin typeface="Architype Light" pitchFamily="50" charset="0"/>
              </a:rPr>
              <a:t>Promote AIA resources to </a:t>
            </a:r>
            <a:r>
              <a:rPr lang="en-US" dirty="0" smtClean="0">
                <a:latin typeface="Architype Light" pitchFamily="50" charset="0"/>
              </a:rPr>
              <a:t>members</a:t>
            </a:r>
          </a:p>
          <a:p>
            <a:endParaRPr lang="en-US" dirty="0">
              <a:latin typeface="Architype Light" pitchFamily="50" charset="0"/>
            </a:endParaRPr>
          </a:p>
          <a:p>
            <a:r>
              <a:rPr lang="en-US" dirty="0">
                <a:latin typeface="Architype Light" pitchFamily="50" charset="0"/>
              </a:rPr>
              <a:t>Support AIA brand</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255415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202543" y="2340858"/>
            <a:ext cx="2269211" cy="630942"/>
          </a:xfrm>
          <a:prstGeom prst="rect">
            <a:avLst/>
          </a:prstGeom>
        </p:spPr>
        <p:txBody>
          <a:bodyPr wrap="none">
            <a:spAutoFit/>
          </a:bodyPr>
          <a:lstStyle/>
          <a:p>
            <a:r>
              <a:rPr lang="en-US" sz="3500" dirty="0">
                <a:solidFill>
                  <a:srgbClr val="FA4132"/>
                </a:solidFill>
                <a:latin typeface="Architype Bold" pitchFamily="50" charset="0"/>
              </a:rPr>
              <a:t>Education</a:t>
            </a:r>
          </a:p>
        </p:txBody>
      </p:sp>
      <p:sp>
        <p:nvSpPr>
          <p:cNvPr id="20" name="TextBox 19"/>
          <p:cNvSpPr txBox="1"/>
          <p:nvPr/>
        </p:nvSpPr>
        <p:spPr>
          <a:xfrm>
            <a:off x="2202543" y="2971800"/>
            <a:ext cx="5715000" cy="3554819"/>
          </a:xfrm>
          <a:prstGeom prst="rect">
            <a:avLst/>
          </a:prstGeom>
          <a:noFill/>
        </p:spPr>
        <p:txBody>
          <a:bodyPr wrap="square" rtlCol="0">
            <a:spAutoFit/>
          </a:bodyPr>
          <a:lstStyle/>
          <a:p>
            <a:endParaRPr lang="en-US" sz="1500" dirty="0" smtClean="0">
              <a:latin typeface="Architype Light" pitchFamily="50" charset="0"/>
            </a:endParaRPr>
          </a:p>
          <a:p>
            <a:r>
              <a:rPr lang="en-US" sz="1500" dirty="0" smtClean="0">
                <a:latin typeface="Architype Light" pitchFamily="50" charset="0"/>
              </a:rPr>
              <a:t>Collaborate </a:t>
            </a:r>
            <a:r>
              <a:rPr lang="en-US" sz="1500" dirty="0">
                <a:latin typeface="Architype Light" pitchFamily="50" charset="0"/>
              </a:rPr>
              <a:t>statewide to ensure access to 18 credits per year of continuing </a:t>
            </a:r>
            <a:r>
              <a:rPr lang="en-US" sz="1500" dirty="0" smtClean="0">
                <a:latin typeface="Architype Light" pitchFamily="50" charset="0"/>
              </a:rPr>
              <a:t>education</a:t>
            </a:r>
          </a:p>
          <a:p>
            <a:endParaRPr lang="en-US" sz="1500" dirty="0">
              <a:latin typeface="Architype Light" pitchFamily="50" charset="0"/>
            </a:endParaRPr>
          </a:p>
          <a:p>
            <a:r>
              <a:rPr lang="en-US" sz="1500" dirty="0">
                <a:latin typeface="Architype Light" pitchFamily="50" charset="0"/>
              </a:rPr>
              <a:t>Ensure quality continuing </a:t>
            </a:r>
            <a:r>
              <a:rPr lang="en-US" sz="1500" dirty="0" smtClean="0">
                <a:latin typeface="Architype Light" pitchFamily="50" charset="0"/>
              </a:rPr>
              <a:t>education</a:t>
            </a:r>
          </a:p>
          <a:p>
            <a:endParaRPr lang="en-US" sz="1500" dirty="0">
              <a:latin typeface="Architype Light" pitchFamily="50" charset="0"/>
            </a:endParaRPr>
          </a:p>
          <a:p>
            <a:r>
              <a:rPr lang="en-US" sz="1500" dirty="0">
                <a:latin typeface="Architype Light" pitchFamily="50" charset="0"/>
              </a:rPr>
              <a:t>Offer IDP support, ARE preparation and other resources to emerging professionals in pursuit of licensure and career development </a:t>
            </a:r>
            <a:endParaRPr lang="en-US" sz="1500" dirty="0" smtClean="0">
              <a:latin typeface="Architype Light" pitchFamily="50" charset="0"/>
            </a:endParaRPr>
          </a:p>
          <a:p>
            <a:endParaRPr lang="en-US" sz="1500" dirty="0">
              <a:latin typeface="Architype Light" pitchFamily="50" charset="0"/>
            </a:endParaRPr>
          </a:p>
          <a:p>
            <a:r>
              <a:rPr lang="en-US" sz="1500" dirty="0">
                <a:latin typeface="Architype Light" pitchFamily="50" charset="0"/>
              </a:rPr>
              <a:t>Maintain member CES </a:t>
            </a:r>
            <a:r>
              <a:rPr lang="en-US" sz="1500" dirty="0" smtClean="0">
                <a:latin typeface="Architype Light" pitchFamily="50" charset="0"/>
              </a:rPr>
              <a:t>transcripts</a:t>
            </a:r>
          </a:p>
          <a:p>
            <a:endParaRPr lang="en-US" sz="1500" dirty="0">
              <a:latin typeface="Architype Light" pitchFamily="50" charset="0"/>
            </a:endParaRPr>
          </a:p>
          <a:p>
            <a:r>
              <a:rPr lang="en-US" sz="1500" dirty="0">
                <a:latin typeface="Architype Light" pitchFamily="50" charset="0"/>
              </a:rPr>
              <a:t>Offer any AIA member, regardless of assigned component, a reasonable opportunity to participate in component Continuing Education programming</a:t>
            </a: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2633404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202543" y="2340858"/>
            <a:ext cx="2132956" cy="630942"/>
          </a:xfrm>
          <a:prstGeom prst="rect">
            <a:avLst/>
          </a:prstGeom>
        </p:spPr>
        <p:txBody>
          <a:bodyPr wrap="none">
            <a:spAutoFit/>
          </a:bodyPr>
          <a:lstStyle/>
          <a:p>
            <a:r>
              <a:rPr lang="en-US" sz="3500" dirty="0">
                <a:solidFill>
                  <a:srgbClr val="FA4132"/>
                </a:solidFill>
                <a:latin typeface="Architype Bold" pitchFamily="50" charset="0"/>
              </a:rPr>
              <a:t>Advocate</a:t>
            </a:r>
          </a:p>
        </p:txBody>
      </p:sp>
      <p:sp>
        <p:nvSpPr>
          <p:cNvPr id="20" name="TextBox 19"/>
          <p:cNvSpPr txBox="1"/>
          <p:nvPr/>
        </p:nvSpPr>
        <p:spPr>
          <a:xfrm>
            <a:off x="2202543" y="2971800"/>
            <a:ext cx="5715000" cy="2031325"/>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Advance AIA legislative priorities</a:t>
            </a:r>
          </a:p>
          <a:p>
            <a:endParaRPr lang="en-US" dirty="0">
              <a:latin typeface="Architype Light" pitchFamily="50" charset="0"/>
            </a:endParaRPr>
          </a:p>
          <a:p>
            <a:r>
              <a:rPr lang="en-US" dirty="0" smtClean="0">
                <a:latin typeface="Architype Light" pitchFamily="50" charset="0"/>
              </a:rPr>
              <a:t>Engage regulatory </a:t>
            </a:r>
            <a:r>
              <a:rPr lang="en-US" dirty="0">
                <a:latin typeface="Architype Light" pitchFamily="50" charset="0"/>
              </a:rPr>
              <a:t>entities</a:t>
            </a:r>
          </a:p>
          <a:p>
            <a:endParaRPr lang="en-US" dirty="0" smtClean="0">
              <a:latin typeface="Architype Light" pitchFamily="50" charset="0"/>
            </a:endParaRPr>
          </a:p>
          <a:p>
            <a:r>
              <a:rPr lang="en-US" dirty="0" smtClean="0">
                <a:latin typeface="Architype Light" pitchFamily="50" charset="0"/>
              </a:rPr>
              <a:t>Empower </a:t>
            </a:r>
            <a:r>
              <a:rPr lang="en-US" dirty="0">
                <a:latin typeface="Architype Light" pitchFamily="50" charset="0"/>
              </a:rPr>
              <a:t>members to advocate for themselves and their profession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22605447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202543" y="2340858"/>
            <a:ext cx="5456622" cy="630942"/>
          </a:xfrm>
          <a:prstGeom prst="rect">
            <a:avLst/>
          </a:prstGeom>
        </p:spPr>
        <p:txBody>
          <a:bodyPr wrap="none">
            <a:spAutoFit/>
          </a:bodyPr>
          <a:lstStyle/>
          <a:p>
            <a:r>
              <a:rPr lang="en-US" sz="3500" dirty="0">
                <a:solidFill>
                  <a:srgbClr val="FA4132"/>
                </a:solidFill>
                <a:latin typeface="Architype Bold" pitchFamily="50" charset="0"/>
              </a:rPr>
              <a:t>Elevate Public Awareness</a:t>
            </a:r>
          </a:p>
        </p:txBody>
      </p:sp>
      <p:sp>
        <p:nvSpPr>
          <p:cNvPr id="20" name="TextBox 19"/>
          <p:cNvSpPr txBox="1"/>
          <p:nvPr/>
        </p:nvSpPr>
        <p:spPr>
          <a:xfrm>
            <a:off x="2202543" y="2971800"/>
            <a:ext cx="5715000" cy="2031325"/>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Promote public awareness </a:t>
            </a:r>
            <a:r>
              <a:rPr lang="en-US" dirty="0">
                <a:latin typeface="Architype Light" pitchFamily="50" charset="0"/>
              </a:rPr>
              <a:t>of the </a:t>
            </a:r>
            <a:r>
              <a:rPr lang="en-US" dirty="0" smtClean="0">
                <a:latin typeface="Architype Light" pitchFamily="50" charset="0"/>
              </a:rPr>
              <a:t>value of </a:t>
            </a:r>
            <a:r>
              <a:rPr lang="en-US" dirty="0">
                <a:latin typeface="Architype Light" pitchFamily="50" charset="0"/>
              </a:rPr>
              <a:t>design and the </a:t>
            </a:r>
            <a:r>
              <a:rPr lang="en-US" dirty="0" smtClean="0">
                <a:latin typeface="Architype Light" pitchFamily="50" charset="0"/>
              </a:rPr>
              <a:t>role of architects</a:t>
            </a:r>
          </a:p>
          <a:p>
            <a:endParaRPr lang="en-US" dirty="0">
              <a:latin typeface="Architype Light" pitchFamily="50" charset="0"/>
            </a:endParaRPr>
          </a:p>
          <a:p>
            <a:r>
              <a:rPr lang="en-US" dirty="0">
                <a:latin typeface="Architype Light" pitchFamily="50" charset="0"/>
              </a:rPr>
              <a:t>Recognize </a:t>
            </a:r>
            <a:r>
              <a:rPr lang="en-US" dirty="0" smtClean="0">
                <a:latin typeface="Architype Light" pitchFamily="50" charset="0"/>
              </a:rPr>
              <a:t>members’ design </a:t>
            </a:r>
            <a:r>
              <a:rPr lang="en-US" dirty="0">
                <a:latin typeface="Architype Light" pitchFamily="50" charset="0"/>
              </a:rPr>
              <a:t>excellence</a:t>
            </a:r>
          </a:p>
          <a:p>
            <a:endParaRPr lang="en-US" dirty="0" smtClean="0">
              <a:latin typeface="Architype Light" pitchFamily="50" charset="0"/>
            </a:endParaRPr>
          </a:p>
          <a:p>
            <a:r>
              <a:rPr lang="en-US" dirty="0" smtClean="0">
                <a:latin typeface="Architype Light" pitchFamily="50" charset="0"/>
              </a:rPr>
              <a:t>Engage with local </a:t>
            </a:r>
            <a:r>
              <a:rPr lang="en-US" dirty="0">
                <a:latin typeface="Architype Light" pitchFamily="50" charset="0"/>
              </a:rPr>
              <a:t>community</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26295882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202543" y="2340858"/>
            <a:ext cx="2680221" cy="630942"/>
          </a:xfrm>
          <a:prstGeom prst="rect">
            <a:avLst/>
          </a:prstGeom>
        </p:spPr>
        <p:txBody>
          <a:bodyPr wrap="none">
            <a:spAutoFit/>
          </a:bodyPr>
          <a:lstStyle/>
          <a:p>
            <a:r>
              <a:rPr lang="en-US" sz="3500" dirty="0">
                <a:solidFill>
                  <a:srgbClr val="FA4132"/>
                </a:solidFill>
                <a:latin typeface="Architype Bold" pitchFamily="50" charset="0"/>
              </a:rPr>
              <a:t>Governance</a:t>
            </a:r>
          </a:p>
        </p:txBody>
      </p:sp>
      <p:sp>
        <p:nvSpPr>
          <p:cNvPr id="20" name="TextBox 19"/>
          <p:cNvSpPr txBox="1"/>
          <p:nvPr/>
        </p:nvSpPr>
        <p:spPr>
          <a:xfrm>
            <a:off x="2202543" y="2971800"/>
            <a:ext cx="5715000" cy="2862322"/>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Comply </a:t>
            </a:r>
            <a:r>
              <a:rPr lang="en-US" dirty="0">
                <a:latin typeface="Architype Light" pitchFamily="50" charset="0"/>
              </a:rPr>
              <a:t>with </a:t>
            </a:r>
            <a:r>
              <a:rPr lang="en-US" dirty="0" smtClean="0">
                <a:latin typeface="Architype Light" pitchFamily="50" charset="0"/>
              </a:rPr>
              <a:t>federal and </a:t>
            </a:r>
            <a:r>
              <a:rPr lang="en-US" dirty="0">
                <a:latin typeface="Architype Light" pitchFamily="50" charset="0"/>
              </a:rPr>
              <a:t>state laws</a:t>
            </a:r>
          </a:p>
          <a:p>
            <a:endParaRPr lang="en-US" dirty="0" smtClean="0">
              <a:latin typeface="Architype Light" pitchFamily="50" charset="0"/>
            </a:endParaRPr>
          </a:p>
          <a:p>
            <a:r>
              <a:rPr lang="en-US" dirty="0" smtClean="0">
                <a:latin typeface="Architype Light" pitchFamily="50" charset="0"/>
              </a:rPr>
              <a:t>Mitigate </a:t>
            </a:r>
            <a:r>
              <a:rPr lang="en-US" dirty="0">
                <a:latin typeface="Architype Light" pitchFamily="50" charset="0"/>
              </a:rPr>
              <a:t>risk</a:t>
            </a:r>
          </a:p>
          <a:p>
            <a:endParaRPr lang="en-US" dirty="0" smtClean="0">
              <a:latin typeface="Architype Light" pitchFamily="50" charset="0"/>
            </a:endParaRPr>
          </a:p>
          <a:p>
            <a:r>
              <a:rPr lang="en-US" dirty="0" smtClean="0">
                <a:latin typeface="Architype Light" pitchFamily="50" charset="0"/>
              </a:rPr>
              <a:t>Keep </a:t>
            </a:r>
            <a:r>
              <a:rPr lang="en-US" dirty="0">
                <a:latin typeface="Architype Light" pitchFamily="50" charset="0"/>
              </a:rPr>
              <a:t>local, state </a:t>
            </a:r>
            <a:r>
              <a:rPr lang="en-US" dirty="0" smtClean="0">
                <a:latin typeface="Architype Light" pitchFamily="50" charset="0"/>
              </a:rPr>
              <a:t>and national </a:t>
            </a:r>
            <a:r>
              <a:rPr lang="en-US" dirty="0">
                <a:latin typeface="Architype Light" pitchFamily="50" charset="0"/>
              </a:rPr>
              <a:t>strategic </a:t>
            </a:r>
            <a:r>
              <a:rPr lang="en-US" dirty="0" smtClean="0">
                <a:latin typeface="Architype Light" pitchFamily="50" charset="0"/>
              </a:rPr>
              <a:t>plans up </a:t>
            </a:r>
            <a:r>
              <a:rPr lang="en-US" dirty="0">
                <a:latin typeface="Architype Light" pitchFamily="50" charset="0"/>
              </a:rPr>
              <a:t>to date and </a:t>
            </a:r>
            <a:r>
              <a:rPr lang="en-US" dirty="0" smtClean="0">
                <a:latin typeface="Architype Light" pitchFamily="50" charset="0"/>
              </a:rPr>
              <a:t>aligned</a:t>
            </a:r>
          </a:p>
          <a:p>
            <a:endParaRPr lang="en-US" dirty="0">
              <a:latin typeface="Architype Light" pitchFamily="50" charset="0"/>
            </a:endParaRPr>
          </a:p>
          <a:p>
            <a:r>
              <a:rPr lang="en-US" dirty="0">
                <a:latin typeface="Architype Light" pitchFamily="50" charset="0"/>
              </a:rPr>
              <a:t>Develop visionary </a:t>
            </a:r>
            <a:r>
              <a:rPr lang="en-US" dirty="0" smtClean="0">
                <a:latin typeface="Architype Light" pitchFamily="50" charset="0"/>
              </a:rPr>
              <a:t>leaders to </a:t>
            </a:r>
            <a:r>
              <a:rPr lang="en-US" dirty="0">
                <a:latin typeface="Architype Light" pitchFamily="50" charset="0"/>
              </a:rPr>
              <a:t>serve at local, state </a:t>
            </a:r>
            <a:r>
              <a:rPr lang="en-US" dirty="0" smtClean="0">
                <a:latin typeface="Architype Light" pitchFamily="50" charset="0"/>
              </a:rPr>
              <a:t>and national </a:t>
            </a:r>
            <a:r>
              <a:rPr lang="en-US" dirty="0">
                <a:latin typeface="Architype Light" pitchFamily="50" charset="0"/>
              </a:rPr>
              <a:t>levels; </a:t>
            </a:r>
            <a:r>
              <a:rPr lang="en-US" dirty="0" smtClean="0">
                <a:latin typeface="Architype Light" pitchFamily="50" charset="0"/>
              </a:rPr>
              <a:t>participate in </a:t>
            </a:r>
            <a:r>
              <a:rPr lang="en-US" dirty="0">
                <a:latin typeface="Architype Light" pitchFamily="50" charset="0"/>
              </a:rPr>
              <a:t>leadership conference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7749854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202543" y="2340858"/>
            <a:ext cx="2752677" cy="630942"/>
          </a:xfrm>
          <a:prstGeom prst="rect">
            <a:avLst/>
          </a:prstGeom>
        </p:spPr>
        <p:txBody>
          <a:bodyPr wrap="none">
            <a:spAutoFit/>
          </a:bodyPr>
          <a:lstStyle/>
          <a:p>
            <a:r>
              <a:rPr lang="en-US" sz="3500" dirty="0">
                <a:solidFill>
                  <a:srgbClr val="FA4132"/>
                </a:solidFill>
                <a:latin typeface="Architype Bold" pitchFamily="50" charset="0"/>
              </a:rPr>
              <a:t>Membership</a:t>
            </a:r>
          </a:p>
        </p:txBody>
      </p:sp>
      <p:sp>
        <p:nvSpPr>
          <p:cNvPr id="20" name="TextBox 19"/>
          <p:cNvSpPr txBox="1"/>
          <p:nvPr/>
        </p:nvSpPr>
        <p:spPr>
          <a:xfrm>
            <a:off x="2202543" y="2971800"/>
            <a:ext cx="5715000" cy="1754326"/>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Actively recruit and </a:t>
            </a:r>
            <a:r>
              <a:rPr lang="en-US" dirty="0">
                <a:latin typeface="Architype Light" pitchFamily="50" charset="0"/>
              </a:rPr>
              <a:t>retain members</a:t>
            </a:r>
          </a:p>
          <a:p>
            <a:endParaRPr lang="en-US" dirty="0" smtClean="0">
              <a:latin typeface="Architype Light" pitchFamily="50" charset="0"/>
            </a:endParaRPr>
          </a:p>
          <a:p>
            <a:r>
              <a:rPr lang="en-US" dirty="0" smtClean="0">
                <a:latin typeface="Architype Light" pitchFamily="50" charset="0"/>
              </a:rPr>
              <a:t>Maintain member records </a:t>
            </a:r>
            <a:r>
              <a:rPr lang="en-US" dirty="0">
                <a:latin typeface="Architype Light" pitchFamily="50" charset="0"/>
              </a:rPr>
              <a:t>in AIA database</a:t>
            </a:r>
          </a:p>
          <a:p>
            <a:endParaRPr lang="en-US" dirty="0" smtClean="0">
              <a:latin typeface="Architype Light" pitchFamily="50" charset="0"/>
            </a:endParaRPr>
          </a:p>
          <a:p>
            <a:r>
              <a:rPr lang="en-US" dirty="0" smtClean="0">
                <a:latin typeface="Architype Light" pitchFamily="50" charset="0"/>
              </a:rPr>
              <a:t>Engage </a:t>
            </a:r>
            <a:r>
              <a:rPr lang="en-US" dirty="0">
                <a:latin typeface="Architype Light" pitchFamily="50" charset="0"/>
              </a:rPr>
              <a:t>members </a:t>
            </a:r>
            <a:r>
              <a:rPr lang="en-US" dirty="0" smtClean="0">
                <a:latin typeface="Architype Light" pitchFamily="50" charset="0"/>
              </a:rPr>
              <a:t>in fellowship/community</a:t>
            </a:r>
            <a:endParaRPr lang="en-US" dirty="0">
              <a:latin typeface="Architype Light" pitchFamily="50"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33379314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209800" y="2340858"/>
            <a:ext cx="6546985" cy="630942"/>
          </a:xfrm>
          <a:prstGeom prst="rect">
            <a:avLst/>
          </a:prstGeom>
        </p:spPr>
        <p:txBody>
          <a:bodyPr wrap="none">
            <a:spAutoFit/>
          </a:bodyPr>
          <a:lstStyle/>
          <a:p>
            <a:r>
              <a:rPr lang="en-US" sz="3500" dirty="0">
                <a:solidFill>
                  <a:srgbClr val="FA4132"/>
                </a:solidFill>
                <a:latin typeface="Architype Bold" pitchFamily="50" charset="0"/>
              </a:rPr>
              <a:t>Finances &amp; </a:t>
            </a:r>
            <a:r>
              <a:rPr lang="en-US" sz="3500" dirty="0" smtClean="0">
                <a:solidFill>
                  <a:srgbClr val="FA4132"/>
                </a:solidFill>
                <a:latin typeface="Architype Bold" pitchFamily="50" charset="0"/>
              </a:rPr>
              <a:t>General </a:t>
            </a:r>
            <a:r>
              <a:rPr lang="en-US" sz="3500" dirty="0">
                <a:solidFill>
                  <a:srgbClr val="FA4132"/>
                </a:solidFill>
                <a:latin typeface="Architype Bold" pitchFamily="50" charset="0"/>
              </a:rPr>
              <a:t>Operations</a:t>
            </a:r>
          </a:p>
        </p:txBody>
      </p:sp>
      <p:sp>
        <p:nvSpPr>
          <p:cNvPr id="20" name="TextBox 19"/>
          <p:cNvSpPr txBox="1"/>
          <p:nvPr/>
        </p:nvSpPr>
        <p:spPr>
          <a:xfrm>
            <a:off x="2202543" y="2971800"/>
            <a:ext cx="5715000" cy="2585323"/>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Conduct secure, transparent </a:t>
            </a:r>
            <a:r>
              <a:rPr lang="en-US" dirty="0">
                <a:latin typeface="Architype Light" pitchFamily="50" charset="0"/>
              </a:rPr>
              <a:t>and </a:t>
            </a:r>
            <a:r>
              <a:rPr lang="en-US" dirty="0" smtClean="0">
                <a:latin typeface="Architype Light" pitchFamily="50" charset="0"/>
              </a:rPr>
              <a:t>timely financial practices</a:t>
            </a:r>
            <a:endParaRPr lang="en-US" dirty="0">
              <a:latin typeface="Architype Light" pitchFamily="50" charset="0"/>
            </a:endParaRPr>
          </a:p>
          <a:p>
            <a:endParaRPr lang="en-US" dirty="0" smtClean="0">
              <a:latin typeface="Architype Light" pitchFamily="50" charset="0"/>
            </a:endParaRPr>
          </a:p>
          <a:p>
            <a:r>
              <a:rPr lang="en-US" dirty="0" smtClean="0">
                <a:latin typeface="Architype Light" pitchFamily="50" charset="0"/>
              </a:rPr>
              <a:t>Offer </a:t>
            </a:r>
            <a:r>
              <a:rPr lang="en-US" dirty="0">
                <a:latin typeface="Architype Light" pitchFamily="50" charset="0"/>
              </a:rPr>
              <a:t>touch points (</a:t>
            </a:r>
            <a:r>
              <a:rPr lang="en-US" dirty="0" smtClean="0">
                <a:latin typeface="Architype Light" pitchFamily="50" charset="0"/>
              </a:rPr>
              <a:t>phone, website</a:t>
            </a:r>
            <a:r>
              <a:rPr lang="en-US" dirty="0">
                <a:latin typeface="Architype Light" pitchFamily="50" charset="0"/>
              </a:rPr>
              <a:t>, email, etc.) </a:t>
            </a:r>
            <a:r>
              <a:rPr lang="en-US" dirty="0" smtClean="0">
                <a:latin typeface="Architype Light" pitchFamily="50" charset="0"/>
              </a:rPr>
              <a:t>to members </a:t>
            </a:r>
            <a:r>
              <a:rPr lang="en-US" dirty="0">
                <a:latin typeface="Architype Light" pitchFamily="50" charset="0"/>
              </a:rPr>
              <a:t>and the public</a:t>
            </a:r>
          </a:p>
          <a:p>
            <a:endParaRPr lang="en-US" dirty="0" smtClean="0">
              <a:latin typeface="Architype Light" pitchFamily="50" charset="0"/>
            </a:endParaRPr>
          </a:p>
          <a:p>
            <a:r>
              <a:rPr lang="en-US" dirty="0" smtClean="0">
                <a:latin typeface="Architype Light" pitchFamily="50" charset="0"/>
              </a:rPr>
              <a:t>Participate </a:t>
            </a:r>
            <a:r>
              <a:rPr lang="en-US" dirty="0">
                <a:latin typeface="Architype Light" pitchFamily="50" charset="0"/>
              </a:rPr>
              <a:t>in </a:t>
            </a:r>
            <a:r>
              <a:rPr lang="en-US" dirty="0" smtClean="0">
                <a:latin typeface="Architype Light" pitchFamily="50" charset="0"/>
              </a:rPr>
              <a:t>AIA volunteer </a:t>
            </a:r>
            <a:r>
              <a:rPr lang="en-US" dirty="0">
                <a:latin typeface="Architype Light" pitchFamily="50" charset="0"/>
              </a:rPr>
              <a:t>and </a:t>
            </a:r>
            <a:r>
              <a:rPr lang="en-US" dirty="0" smtClean="0">
                <a:latin typeface="Architype Light" pitchFamily="50" charset="0"/>
              </a:rPr>
              <a:t>component staff </a:t>
            </a:r>
            <a:r>
              <a:rPr lang="en-US" dirty="0">
                <a:latin typeface="Architype Light" pitchFamily="50" charset="0"/>
              </a:rPr>
              <a:t>and volunteer training opportunities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1014472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43200" y="241854"/>
            <a:ext cx="5638800" cy="6360005"/>
          </a:xfrm>
          <a:prstGeom prst="rect">
            <a:avLst/>
          </a:prstGeom>
        </p:spPr>
      </p:pic>
    </p:spTree>
    <p:extLst>
      <p:ext uri="{BB962C8B-B14F-4D97-AF65-F5344CB8AC3E}">
        <p14:creationId xmlns:p14="http://schemas.microsoft.com/office/powerpoint/2010/main" val="11710719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1800"/>
            <a:ext cx="6172200" cy="2308324"/>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AIA Nebraska has been awarded a three-year accreditation and local chapters a one-year accreditation in recognition of our commitment to excellence in providing service to members. The accreditation signifies that AIA Nebraska and AIA Omaha, AIA Lincoln and AIA Western Nebraska provide quality service to members and meets or exceeds all core standards for components as set by AIA.</a:t>
            </a:r>
            <a:endParaRPr lang="en-US" dirty="0">
              <a:latin typeface="Architype Light" pitchFamily="50" charset="0"/>
            </a:endParaRPr>
          </a:p>
        </p:txBody>
      </p:sp>
      <p:sp>
        <p:nvSpPr>
          <p:cNvPr id="10" name="TextBox 9"/>
          <p:cNvSpPr txBox="1"/>
          <p:nvPr/>
        </p:nvSpPr>
        <p:spPr>
          <a:xfrm>
            <a:off x="2209799" y="2332359"/>
            <a:ext cx="3916457" cy="630942"/>
          </a:xfrm>
          <a:prstGeom prst="rect">
            <a:avLst/>
          </a:prstGeom>
          <a:noFill/>
        </p:spPr>
        <p:txBody>
          <a:bodyPr wrap="none" rtlCol="0">
            <a:spAutoFit/>
          </a:bodyPr>
          <a:lstStyle/>
          <a:p>
            <a:r>
              <a:rPr lang="en-US" sz="3500" dirty="0" smtClean="0">
                <a:solidFill>
                  <a:srgbClr val="FA4132"/>
                </a:solidFill>
                <a:latin typeface="Architype Bold" pitchFamily="50" charset="0"/>
              </a:rPr>
              <a:t>Accreditation Met</a:t>
            </a:r>
            <a:endParaRPr lang="en-US" sz="3500" dirty="0">
              <a:solidFill>
                <a:srgbClr val="FA4132"/>
              </a:solidFill>
              <a:latin typeface="Architype Bold" pitchFamily="50"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21812915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1800"/>
            <a:ext cx="6172200" cy="2585323"/>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After over a year of study and exploration by the AIA Nebraska Board of Directors, and leadership of AIA Omaha, AIA Lincoln and AIA Western Nebraska, a proposed new structure is being recommended in accordance with AIA National repositioning. This reorganization helps us streamline, so that we may offer more services and benefits to our members while facilitating additional collaboration between our statewide network of AIA members.</a:t>
            </a:r>
          </a:p>
        </p:txBody>
      </p:sp>
      <p:sp>
        <p:nvSpPr>
          <p:cNvPr id="10" name="TextBox 9"/>
          <p:cNvSpPr txBox="1"/>
          <p:nvPr/>
        </p:nvSpPr>
        <p:spPr>
          <a:xfrm>
            <a:off x="2209799" y="2340858"/>
            <a:ext cx="3052439" cy="630942"/>
          </a:xfrm>
          <a:prstGeom prst="rect">
            <a:avLst/>
          </a:prstGeom>
          <a:noFill/>
        </p:spPr>
        <p:txBody>
          <a:bodyPr wrap="none" rtlCol="0">
            <a:spAutoFit/>
          </a:bodyPr>
          <a:lstStyle/>
          <a:p>
            <a:r>
              <a:rPr lang="en-US" sz="3500" dirty="0" smtClean="0">
                <a:solidFill>
                  <a:srgbClr val="FA4132"/>
                </a:solidFill>
                <a:latin typeface="Architype Bold" pitchFamily="50" charset="0"/>
              </a:rPr>
              <a:t>Repositioning</a:t>
            </a:r>
            <a:endParaRPr lang="en-US" sz="3500" dirty="0">
              <a:solidFill>
                <a:srgbClr val="FA4132"/>
              </a:solidFill>
              <a:latin typeface="Architype Bold" pitchFamily="50"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1161759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0585"/>
            <a:ext cx="6172200" cy="3416320"/>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This matter has been discussed and voted in support by each chapter's (Omaha, Lincoln and Western Nebraska) board of directors. The simplified structure is a decision that was made after input from leaders of Nebraska's local chapters, research from around the country on how other chapters are reorganizing and advice from our legal expert. </a:t>
            </a:r>
          </a:p>
          <a:p>
            <a:r>
              <a:rPr lang="en-US" dirty="0" smtClean="0">
                <a:latin typeface="Architype Light" pitchFamily="50" charset="0"/>
              </a:rPr>
              <a:t>The result of diverse ideas and challenging questions is a proposed organization that will be stronger at both the State and Local levels, providing a platform for growth that will allow us to lead the nation in providing new and exciting ways to serve our members and represent our profession. </a:t>
            </a:r>
          </a:p>
        </p:txBody>
      </p:sp>
      <p:sp>
        <p:nvSpPr>
          <p:cNvPr id="8" name="TextBox 7"/>
          <p:cNvSpPr txBox="1"/>
          <p:nvPr/>
        </p:nvSpPr>
        <p:spPr>
          <a:xfrm>
            <a:off x="2209799" y="2339643"/>
            <a:ext cx="3840795" cy="630942"/>
          </a:xfrm>
          <a:prstGeom prst="rect">
            <a:avLst/>
          </a:prstGeom>
          <a:noFill/>
        </p:spPr>
        <p:txBody>
          <a:bodyPr wrap="none" rtlCol="0">
            <a:spAutoFit/>
          </a:bodyPr>
          <a:lstStyle/>
          <a:p>
            <a:r>
              <a:rPr lang="en-US" sz="3500" dirty="0" smtClean="0">
                <a:solidFill>
                  <a:srgbClr val="FA4132"/>
                </a:solidFill>
                <a:latin typeface="Architype Bold" pitchFamily="50" charset="0"/>
              </a:rPr>
              <a:t>Recommendation</a:t>
            </a:r>
            <a:endParaRPr lang="en-US" sz="3500" dirty="0">
              <a:solidFill>
                <a:srgbClr val="FA4132"/>
              </a:solidFill>
              <a:latin typeface="Architype Bold" pitchFamily="50"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3542154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413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5" name="TextBox 4"/>
          <p:cNvSpPr txBox="1"/>
          <p:nvPr/>
        </p:nvSpPr>
        <p:spPr>
          <a:xfrm>
            <a:off x="2209800" y="2971800"/>
            <a:ext cx="5267468" cy="630942"/>
          </a:xfrm>
          <a:prstGeom prst="rect">
            <a:avLst/>
          </a:prstGeom>
          <a:noFill/>
        </p:spPr>
        <p:txBody>
          <a:bodyPr wrap="none" rtlCol="0">
            <a:spAutoFit/>
          </a:bodyPr>
          <a:lstStyle/>
          <a:p>
            <a:r>
              <a:rPr lang="en-US" sz="3500" dirty="0" smtClean="0">
                <a:solidFill>
                  <a:srgbClr val="FAFAFA"/>
                </a:solidFill>
                <a:latin typeface="Architype Bold" pitchFamily="50" charset="0"/>
              </a:rPr>
              <a:t>Proposed New Structure</a:t>
            </a:r>
            <a:endParaRPr lang="en-US" sz="3500" dirty="0">
              <a:solidFill>
                <a:srgbClr val="FAFAFA"/>
              </a:solidFill>
              <a:latin typeface="Architype Bold" pitchFamily="50" charset="0"/>
            </a:endParaRPr>
          </a:p>
        </p:txBody>
      </p:sp>
    </p:spTree>
    <p:extLst>
      <p:ext uri="{BB962C8B-B14F-4D97-AF65-F5344CB8AC3E}">
        <p14:creationId xmlns:p14="http://schemas.microsoft.com/office/powerpoint/2010/main" val="22170501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1800"/>
            <a:ext cx="6172200" cy="923330"/>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To create ONE </a:t>
            </a:r>
            <a:r>
              <a:rPr lang="en-US" dirty="0">
                <a:latin typeface="Architype Light" pitchFamily="50" charset="0"/>
              </a:rPr>
              <a:t>AIA chapter in Nebraska, with three </a:t>
            </a:r>
            <a:r>
              <a:rPr lang="en-US" dirty="0" smtClean="0">
                <a:latin typeface="Architype Light" pitchFamily="50" charset="0"/>
              </a:rPr>
              <a:t>sections. </a:t>
            </a:r>
            <a:r>
              <a:rPr lang="en-US" b="1" dirty="0" smtClean="0">
                <a:latin typeface="Architype Light" pitchFamily="50" charset="0"/>
              </a:rPr>
              <a:t>Omaha, Lincoln, and Western Nebraska.</a:t>
            </a:r>
            <a:endParaRPr lang="en-US" dirty="0" smtClean="0">
              <a:latin typeface="Architype Light" pitchFamily="50" charset="0"/>
            </a:endParaRPr>
          </a:p>
        </p:txBody>
      </p:sp>
      <p:sp>
        <p:nvSpPr>
          <p:cNvPr id="10" name="TextBox 9"/>
          <p:cNvSpPr txBox="1"/>
          <p:nvPr/>
        </p:nvSpPr>
        <p:spPr>
          <a:xfrm>
            <a:off x="2202543" y="2571690"/>
            <a:ext cx="3994363" cy="400110"/>
          </a:xfrm>
          <a:prstGeom prst="rect">
            <a:avLst/>
          </a:prstGeom>
          <a:noFill/>
        </p:spPr>
        <p:txBody>
          <a:bodyPr wrap="none" rtlCol="0">
            <a:spAutoFit/>
          </a:bodyPr>
          <a:lstStyle/>
          <a:p>
            <a:r>
              <a:rPr lang="en-US" sz="2000" dirty="0">
                <a:solidFill>
                  <a:srgbClr val="FA4132"/>
                </a:solidFill>
                <a:latin typeface="Architype Bold" pitchFamily="50" charset="0"/>
              </a:rPr>
              <a:t>Proposed New Structure</a:t>
            </a:r>
            <a:r>
              <a:rPr lang="en-US" sz="2000" dirty="0" smtClean="0">
                <a:solidFill>
                  <a:srgbClr val="FA4132"/>
                </a:solidFill>
                <a:latin typeface="Architype Bold" pitchFamily="50" charset="0"/>
              </a:rPr>
              <a:t>:  GOAL</a:t>
            </a:r>
            <a:endParaRPr lang="en-US" sz="2000" dirty="0">
              <a:solidFill>
                <a:srgbClr val="FA4132"/>
              </a:solidFill>
              <a:latin typeface="Architype Bold" pitchFamily="50"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18139266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1800"/>
            <a:ext cx="6172200" cy="2862322"/>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Each </a:t>
            </a:r>
            <a:r>
              <a:rPr lang="en-US" dirty="0">
                <a:latin typeface="Architype Light" pitchFamily="50" charset="0"/>
              </a:rPr>
              <a:t>Section </a:t>
            </a:r>
            <a:r>
              <a:rPr lang="en-US" dirty="0" smtClean="0">
                <a:latin typeface="Architype Light" pitchFamily="50" charset="0"/>
              </a:rPr>
              <a:t>will </a:t>
            </a:r>
            <a:r>
              <a:rPr lang="en-US" dirty="0">
                <a:latin typeface="Architype Light" pitchFamily="50" charset="0"/>
              </a:rPr>
              <a:t>be structured much in the same way the chapters are today; each Section will have an elected Board of Directors and executive </a:t>
            </a:r>
            <a:r>
              <a:rPr lang="en-US" dirty="0" smtClean="0">
                <a:latin typeface="Architype Light" pitchFamily="50" charset="0"/>
              </a:rPr>
              <a:t>leadership.</a:t>
            </a:r>
          </a:p>
          <a:p>
            <a:endParaRPr lang="en-US" dirty="0">
              <a:latin typeface="Architype Light" pitchFamily="50" charset="0"/>
            </a:endParaRPr>
          </a:p>
          <a:p>
            <a:r>
              <a:rPr lang="en-US" dirty="0">
                <a:latin typeface="Architype Light" pitchFamily="50" charset="0"/>
              </a:rPr>
              <a:t>AIA Nebraska Board of Directors will be comprised of representatives from each of the three sections. </a:t>
            </a:r>
            <a:endParaRPr lang="en-US" dirty="0" smtClean="0">
              <a:latin typeface="Architype Light" pitchFamily="50" charset="0"/>
            </a:endParaRPr>
          </a:p>
          <a:p>
            <a:endParaRPr lang="en-US" dirty="0">
              <a:latin typeface="Architype Light" pitchFamily="50" charset="0"/>
            </a:endParaRPr>
          </a:p>
          <a:p>
            <a:r>
              <a:rPr lang="en-US" dirty="0">
                <a:latin typeface="Architype Light" pitchFamily="50" charset="0"/>
              </a:rPr>
              <a:t>The AIA Nebraska Nominations Committee will be comprised of representatives from each section. </a:t>
            </a:r>
          </a:p>
        </p:txBody>
      </p:sp>
      <p:sp>
        <p:nvSpPr>
          <p:cNvPr id="10" name="TextBox 9"/>
          <p:cNvSpPr txBox="1"/>
          <p:nvPr/>
        </p:nvSpPr>
        <p:spPr>
          <a:xfrm>
            <a:off x="2202543" y="2571690"/>
            <a:ext cx="4920899" cy="400110"/>
          </a:xfrm>
          <a:prstGeom prst="rect">
            <a:avLst/>
          </a:prstGeom>
          <a:noFill/>
        </p:spPr>
        <p:txBody>
          <a:bodyPr wrap="none" rtlCol="0">
            <a:spAutoFit/>
          </a:bodyPr>
          <a:lstStyle/>
          <a:p>
            <a:r>
              <a:rPr lang="en-US" sz="2000" dirty="0">
                <a:solidFill>
                  <a:srgbClr val="FA4132"/>
                </a:solidFill>
                <a:latin typeface="Architype Bold" pitchFamily="50" charset="0"/>
              </a:rPr>
              <a:t>Proposed New Structure</a:t>
            </a:r>
            <a:r>
              <a:rPr lang="en-US" sz="2000" dirty="0" smtClean="0">
                <a:solidFill>
                  <a:srgbClr val="FA4132"/>
                </a:solidFill>
                <a:latin typeface="Architype Bold" pitchFamily="50" charset="0"/>
              </a:rPr>
              <a:t>:  LEADERSHIP</a:t>
            </a:r>
            <a:endParaRPr lang="en-US" sz="2000" dirty="0">
              <a:solidFill>
                <a:srgbClr val="FA4132"/>
              </a:solidFill>
              <a:latin typeface="Architype Bold" pitchFamily="50"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35478115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1800"/>
            <a:ext cx="6172200" cy="2585323"/>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AIA </a:t>
            </a:r>
            <a:r>
              <a:rPr lang="en-US" dirty="0">
                <a:latin typeface="Architype Light" pitchFamily="50" charset="0"/>
              </a:rPr>
              <a:t>Nebraska will be the administrative vehicle of the organization. In this role, the Nebraska Executive Committee will absorb the fiduciary responsibilities for all sections. Assuming responsibility for accounting services for the entire state (i.e., collecting annual budgets from each of the sections, completing all of the required financial, organizational and tax reporting; processing invoices and providing insurance).</a:t>
            </a:r>
          </a:p>
        </p:txBody>
      </p:sp>
      <p:sp>
        <p:nvSpPr>
          <p:cNvPr id="10" name="TextBox 9"/>
          <p:cNvSpPr txBox="1"/>
          <p:nvPr/>
        </p:nvSpPr>
        <p:spPr>
          <a:xfrm>
            <a:off x="2202543" y="2571690"/>
            <a:ext cx="5823069" cy="400110"/>
          </a:xfrm>
          <a:prstGeom prst="rect">
            <a:avLst/>
          </a:prstGeom>
          <a:noFill/>
        </p:spPr>
        <p:txBody>
          <a:bodyPr wrap="none" rtlCol="0">
            <a:spAutoFit/>
          </a:bodyPr>
          <a:lstStyle/>
          <a:p>
            <a:r>
              <a:rPr lang="en-US" sz="2000" dirty="0">
                <a:solidFill>
                  <a:srgbClr val="FA4132"/>
                </a:solidFill>
                <a:latin typeface="Architype Bold" pitchFamily="50" charset="0"/>
              </a:rPr>
              <a:t>Proposed New Structure</a:t>
            </a:r>
            <a:r>
              <a:rPr lang="en-US" sz="2000" dirty="0" smtClean="0">
                <a:solidFill>
                  <a:srgbClr val="FA4132"/>
                </a:solidFill>
                <a:latin typeface="Architype Bold" pitchFamily="50" charset="0"/>
              </a:rPr>
              <a:t>:  LEADERSHIP  (cont.)</a:t>
            </a:r>
            <a:endParaRPr lang="en-US" sz="2000" dirty="0">
              <a:solidFill>
                <a:srgbClr val="FA4132"/>
              </a:solidFill>
              <a:latin typeface="Architype Bold" pitchFamily="50"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Tree>
    <p:extLst>
      <p:ext uri="{BB962C8B-B14F-4D97-AF65-F5344CB8AC3E}">
        <p14:creationId xmlns:p14="http://schemas.microsoft.com/office/powerpoint/2010/main" val="25314126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1800"/>
            <a:ext cx="6172200" cy="2031325"/>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Each section will </a:t>
            </a:r>
            <a:r>
              <a:rPr lang="en-US" dirty="0">
                <a:latin typeface="Architype Light" pitchFamily="50" charset="0"/>
              </a:rPr>
              <a:t>continue to vote at AIA National meetings and Central States meetings. </a:t>
            </a:r>
            <a:endParaRPr lang="en-US" dirty="0" smtClean="0">
              <a:latin typeface="Architype Light" pitchFamily="50" charset="0"/>
            </a:endParaRPr>
          </a:p>
          <a:p>
            <a:endParaRPr lang="en-US" dirty="0">
              <a:latin typeface="Architype Light" pitchFamily="50" charset="0"/>
            </a:endParaRPr>
          </a:p>
          <a:p>
            <a:r>
              <a:rPr lang="en-US" dirty="0" smtClean="0">
                <a:latin typeface="Architype Light" pitchFamily="50" charset="0"/>
              </a:rPr>
              <a:t>Decisions </a:t>
            </a:r>
            <a:r>
              <a:rPr lang="en-US" dirty="0">
                <a:latin typeface="Architype Light" pitchFamily="50" charset="0"/>
              </a:rPr>
              <a:t>about annual budgets, member services, programs and benefits will be made collaboratively between the state and section level.</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5" name="TextBox 4"/>
          <p:cNvSpPr txBox="1"/>
          <p:nvPr/>
        </p:nvSpPr>
        <p:spPr>
          <a:xfrm>
            <a:off x="2202543" y="2571690"/>
            <a:ext cx="4093428" cy="400110"/>
          </a:xfrm>
          <a:prstGeom prst="rect">
            <a:avLst/>
          </a:prstGeom>
          <a:noFill/>
        </p:spPr>
        <p:txBody>
          <a:bodyPr wrap="none" rtlCol="0">
            <a:spAutoFit/>
          </a:bodyPr>
          <a:lstStyle/>
          <a:p>
            <a:r>
              <a:rPr lang="en-US" sz="2000" dirty="0">
                <a:solidFill>
                  <a:srgbClr val="FA4132"/>
                </a:solidFill>
                <a:latin typeface="Architype Bold" pitchFamily="50" charset="0"/>
              </a:rPr>
              <a:t>Proposed New Structure</a:t>
            </a:r>
            <a:r>
              <a:rPr lang="en-US" sz="2000" dirty="0" smtClean="0">
                <a:solidFill>
                  <a:srgbClr val="FA4132"/>
                </a:solidFill>
                <a:latin typeface="Architype Bold" pitchFamily="50" charset="0"/>
              </a:rPr>
              <a:t>:  VOICE</a:t>
            </a:r>
            <a:endParaRPr lang="en-US" sz="2000" dirty="0">
              <a:solidFill>
                <a:srgbClr val="FA4132"/>
              </a:solidFill>
              <a:latin typeface="Architype Bold" pitchFamily="50" charset="0"/>
            </a:endParaRPr>
          </a:p>
        </p:txBody>
      </p:sp>
    </p:spTree>
    <p:extLst>
      <p:ext uri="{BB962C8B-B14F-4D97-AF65-F5344CB8AC3E}">
        <p14:creationId xmlns:p14="http://schemas.microsoft.com/office/powerpoint/2010/main" val="3808089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1800"/>
            <a:ext cx="6172200" cy="3416320"/>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Sections </a:t>
            </a:r>
            <a:r>
              <a:rPr lang="en-US" dirty="0">
                <a:latin typeface="Architype Light" pitchFamily="50" charset="0"/>
              </a:rPr>
              <a:t>are able to focus their efforts on member services. No paperwork requirements with the IRS, State of Nebraska or AIA National</a:t>
            </a:r>
            <a:r>
              <a:rPr lang="en-US" dirty="0" smtClean="0">
                <a:latin typeface="Architype Light" pitchFamily="50" charset="0"/>
              </a:rPr>
              <a:t>.</a:t>
            </a:r>
          </a:p>
          <a:p>
            <a:endParaRPr lang="en-US" dirty="0">
              <a:latin typeface="Architype Light" pitchFamily="50" charset="0"/>
            </a:endParaRPr>
          </a:p>
          <a:p>
            <a:r>
              <a:rPr lang="en-US" dirty="0">
                <a:latin typeface="Architype Light" pitchFamily="50" charset="0"/>
              </a:rPr>
              <a:t>New structure will provide AIA NE members with a more streamlined organization and allow sections the ability to spend more time on programs, while also gaining more support resources. </a:t>
            </a:r>
          </a:p>
          <a:p>
            <a:r>
              <a:rPr lang="en-US" dirty="0">
                <a:latin typeface="Architype Light" pitchFamily="50" charset="0"/>
              </a:rPr>
              <a:t> </a:t>
            </a:r>
          </a:p>
          <a:p>
            <a:endParaRPr lang="en-US" dirty="0">
              <a:latin typeface="Architype Light" pitchFamily="50" charset="0"/>
            </a:endParaRPr>
          </a:p>
          <a:p>
            <a:r>
              <a:rPr lang="en-US" dirty="0">
                <a:latin typeface="Architype Light" pitchFamily="50" charset="0"/>
              </a:rPr>
              <a:t>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5" name="TextBox 4"/>
          <p:cNvSpPr txBox="1"/>
          <p:nvPr/>
        </p:nvSpPr>
        <p:spPr>
          <a:xfrm>
            <a:off x="2202543" y="2571690"/>
            <a:ext cx="5395388" cy="400110"/>
          </a:xfrm>
          <a:prstGeom prst="rect">
            <a:avLst/>
          </a:prstGeom>
          <a:noFill/>
        </p:spPr>
        <p:txBody>
          <a:bodyPr wrap="none" rtlCol="0">
            <a:spAutoFit/>
          </a:bodyPr>
          <a:lstStyle/>
          <a:p>
            <a:r>
              <a:rPr lang="en-US" sz="2000" dirty="0">
                <a:solidFill>
                  <a:srgbClr val="FA4132"/>
                </a:solidFill>
                <a:latin typeface="Architype Bold" pitchFamily="50" charset="0"/>
              </a:rPr>
              <a:t>Proposed New Structure</a:t>
            </a:r>
            <a:r>
              <a:rPr lang="en-US" sz="2000" dirty="0" smtClean="0">
                <a:solidFill>
                  <a:srgbClr val="FA4132"/>
                </a:solidFill>
                <a:latin typeface="Architype Bold" pitchFamily="50" charset="0"/>
              </a:rPr>
              <a:t>:   MEMBER FOCUS</a:t>
            </a:r>
            <a:endParaRPr lang="en-US" sz="2000" dirty="0">
              <a:solidFill>
                <a:srgbClr val="FA4132"/>
              </a:solidFill>
              <a:latin typeface="Architype Bold" pitchFamily="50" charset="0"/>
            </a:endParaRPr>
          </a:p>
        </p:txBody>
      </p:sp>
    </p:spTree>
    <p:extLst>
      <p:ext uri="{BB962C8B-B14F-4D97-AF65-F5344CB8AC3E}">
        <p14:creationId xmlns:p14="http://schemas.microsoft.com/office/powerpoint/2010/main" val="11407984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1800"/>
            <a:ext cx="6172200" cy="2585323"/>
          </a:xfrm>
          <a:prstGeom prst="rect">
            <a:avLst/>
          </a:prstGeom>
          <a:noFill/>
        </p:spPr>
        <p:txBody>
          <a:bodyPr wrap="square" rtlCol="0">
            <a:spAutoFit/>
          </a:bodyPr>
          <a:lstStyle/>
          <a:p>
            <a:endParaRPr lang="en-US" b="1" dirty="0" smtClean="0">
              <a:latin typeface="Architype Light" pitchFamily="50" charset="0"/>
            </a:endParaRPr>
          </a:p>
          <a:p>
            <a:r>
              <a:rPr lang="en-US" dirty="0" smtClean="0">
                <a:latin typeface="Architype Light" pitchFamily="50" charset="0"/>
              </a:rPr>
              <a:t>AIA Nebraska: $226 </a:t>
            </a:r>
            <a:r>
              <a:rPr lang="en-US" dirty="0">
                <a:latin typeface="Architype Light" pitchFamily="50" charset="0"/>
              </a:rPr>
              <a:t>+ $70 (local</a:t>
            </a:r>
            <a:r>
              <a:rPr lang="en-US" dirty="0" smtClean="0">
                <a:latin typeface="Architype Light" pitchFamily="50" charset="0"/>
              </a:rPr>
              <a:t>) = </a:t>
            </a:r>
            <a:r>
              <a:rPr lang="en-US" dirty="0">
                <a:latin typeface="Architype Light" pitchFamily="50" charset="0"/>
              </a:rPr>
              <a:t>$296 + Natl $265 = $561.00</a:t>
            </a:r>
          </a:p>
          <a:p>
            <a:endParaRPr lang="en-US" dirty="0" smtClean="0">
              <a:latin typeface="Architype Light" pitchFamily="50" charset="0"/>
            </a:endParaRPr>
          </a:p>
          <a:p>
            <a:r>
              <a:rPr lang="en-US" dirty="0" smtClean="0">
                <a:latin typeface="Architype Light" pitchFamily="50" charset="0"/>
              </a:rPr>
              <a:t>Associate Nebraska: $67 </a:t>
            </a:r>
            <a:r>
              <a:rPr lang="en-US" dirty="0">
                <a:latin typeface="Architype Light" pitchFamily="50" charset="0"/>
              </a:rPr>
              <a:t>+ $55 (local) = $</a:t>
            </a:r>
            <a:r>
              <a:rPr lang="en-US" dirty="0" smtClean="0">
                <a:latin typeface="Architype Light" pitchFamily="50" charset="0"/>
              </a:rPr>
              <a:t>1232+ </a:t>
            </a:r>
            <a:r>
              <a:rPr lang="en-US" dirty="0">
                <a:latin typeface="Architype Light" pitchFamily="50" charset="0"/>
              </a:rPr>
              <a:t>Natl $114 = $</a:t>
            </a:r>
            <a:r>
              <a:rPr lang="en-US" dirty="0" smtClean="0">
                <a:latin typeface="Architype Light" pitchFamily="50" charset="0"/>
              </a:rPr>
              <a:t>248.00</a:t>
            </a:r>
          </a:p>
          <a:p>
            <a:endParaRPr lang="en-US" b="1" dirty="0">
              <a:latin typeface="Architype Light" pitchFamily="50" charset="0"/>
            </a:endParaRPr>
          </a:p>
          <a:p>
            <a:r>
              <a:rPr lang="en-US" i="1" dirty="0">
                <a:latin typeface="Architype Light" pitchFamily="50" charset="0"/>
              </a:rPr>
              <a:t>Members will make one payment for their state and local dues</a:t>
            </a:r>
            <a:r>
              <a:rPr lang="en-US" i="1" dirty="0" smtClean="0">
                <a:latin typeface="Architype Light" pitchFamily="50" charset="0"/>
              </a:rPr>
              <a:t>.</a:t>
            </a:r>
            <a:endParaRPr lang="en-US" i="1" dirty="0">
              <a:latin typeface="Architype Light" pitchFamily="50"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5" name="TextBox 4"/>
          <p:cNvSpPr txBox="1"/>
          <p:nvPr/>
        </p:nvSpPr>
        <p:spPr>
          <a:xfrm>
            <a:off x="2202543" y="2571690"/>
            <a:ext cx="4550605" cy="400110"/>
          </a:xfrm>
          <a:prstGeom prst="rect">
            <a:avLst/>
          </a:prstGeom>
          <a:noFill/>
        </p:spPr>
        <p:txBody>
          <a:bodyPr wrap="none" rtlCol="0">
            <a:spAutoFit/>
          </a:bodyPr>
          <a:lstStyle/>
          <a:p>
            <a:r>
              <a:rPr lang="en-US" sz="2000" dirty="0">
                <a:solidFill>
                  <a:srgbClr val="FA4132"/>
                </a:solidFill>
                <a:latin typeface="Architype Bold" pitchFamily="50" charset="0"/>
              </a:rPr>
              <a:t>Proposed New Structure</a:t>
            </a:r>
            <a:r>
              <a:rPr lang="en-US" sz="2000" dirty="0" smtClean="0">
                <a:solidFill>
                  <a:srgbClr val="FA4132"/>
                </a:solidFill>
                <a:latin typeface="Architype Bold" pitchFamily="50" charset="0"/>
              </a:rPr>
              <a:t>:   FUNDING</a:t>
            </a:r>
            <a:endParaRPr lang="en-US" sz="2000" dirty="0">
              <a:solidFill>
                <a:srgbClr val="FA4132"/>
              </a:solidFill>
              <a:latin typeface="Architype Bold" pitchFamily="50" charset="0"/>
            </a:endParaRPr>
          </a:p>
        </p:txBody>
      </p:sp>
    </p:spTree>
    <p:extLst>
      <p:ext uri="{BB962C8B-B14F-4D97-AF65-F5344CB8AC3E}">
        <p14:creationId xmlns:p14="http://schemas.microsoft.com/office/powerpoint/2010/main" val="24339201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09800" y="2971800"/>
            <a:ext cx="6172200" cy="1754326"/>
          </a:xfrm>
          <a:prstGeom prst="rect">
            <a:avLst/>
          </a:prstGeom>
          <a:noFill/>
        </p:spPr>
        <p:txBody>
          <a:bodyPr wrap="square" rtlCol="0">
            <a:spAutoFit/>
          </a:bodyPr>
          <a:lstStyle/>
          <a:p>
            <a:endParaRPr lang="en-US" dirty="0">
              <a:latin typeface="Architype Light" pitchFamily="50" charset="0"/>
            </a:endParaRPr>
          </a:p>
          <a:p>
            <a:r>
              <a:rPr lang="en-US" dirty="0" smtClean="0">
                <a:latin typeface="Architype Light" pitchFamily="50" charset="0"/>
              </a:rPr>
              <a:t>The </a:t>
            </a:r>
            <a:r>
              <a:rPr lang="en-US" dirty="0">
                <a:latin typeface="Architype Light" pitchFamily="50" charset="0"/>
              </a:rPr>
              <a:t>sections will still </a:t>
            </a:r>
            <a:r>
              <a:rPr lang="en-US">
                <a:latin typeface="Architype Light" pitchFamily="50" charset="0"/>
              </a:rPr>
              <a:t>have </a:t>
            </a:r>
            <a:r>
              <a:rPr lang="en-US" smtClean="0">
                <a:latin typeface="Architype Light" pitchFamily="50" charset="0"/>
              </a:rPr>
              <a:t>control of </a:t>
            </a:r>
            <a:r>
              <a:rPr lang="en-US" dirty="0">
                <a:latin typeface="Architype Light" pitchFamily="50" charset="0"/>
              </a:rPr>
              <a:t>their existing funds and beginning in 2017 receive half of member dues to continue lectures and other programming. The other half will be specifically utilized for meeting core member services and having a greater </a:t>
            </a:r>
            <a:r>
              <a:rPr lang="en-US" dirty="0" smtClean="0">
                <a:latin typeface="Architype Light" pitchFamily="50" charset="0"/>
              </a:rPr>
              <a:t>presence.  </a:t>
            </a:r>
            <a:endParaRPr lang="en-US" dirty="0">
              <a:latin typeface="Architype Light" pitchFamily="50"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5" name="TextBox 4"/>
          <p:cNvSpPr txBox="1"/>
          <p:nvPr/>
        </p:nvSpPr>
        <p:spPr>
          <a:xfrm>
            <a:off x="2202543" y="2571690"/>
            <a:ext cx="5427127" cy="400110"/>
          </a:xfrm>
          <a:prstGeom prst="rect">
            <a:avLst/>
          </a:prstGeom>
          <a:noFill/>
        </p:spPr>
        <p:txBody>
          <a:bodyPr wrap="none" rtlCol="0">
            <a:spAutoFit/>
          </a:bodyPr>
          <a:lstStyle/>
          <a:p>
            <a:r>
              <a:rPr lang="en-US" sz="2000" dirty="0">
                <a:solidFill>
                  <a:srgbClr val="FA4132"/>
                </a:solidFill>
                <a:latin typeface="Architype Bold" pitchFamily="50" charset="0"/>
              </a:rPr>
              <a:t>Proposed New Structure</a:t>
            </a:r>
            <a:r>
              <a:rPr lang="en-US" sz="2000" dirty="0" smtClean="0">
                <a:solidFill>
                  <a:srgbClr val="FA4132"/>
                </a:solidFill>
                <a:latin typeface="Architype Bold" pitchFamily="50" charset="0"/>
              </a:rPr>
              <a:t>:   FUNDING  (cont.)</a:t>
            </a:r>
            <a:endParaRPr lang="en-US" sz="2000" dirty="0">
              <a:solidFill>
                <a:srgbClr val="FA4132"/>
              </a:solidFill>
              <a:latin typeface="Architype Bold" pitchFamily="50" charset="0"/>
            </a:endParaRPr>
          </a:p>
        </p:txBody>
      </p:sp>
    </p:spTree>
    <p:extLst>
      <p:ext uri="{BB962C8B-B14F-4D97-AF65-F5344CB8AC3E}">
        <p14:creationId xmlns:p14="http://schemas.microsoft.com/office/powerpoint/2010/main" val="33349256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413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7" name="TextBox 6"/>
          <p:cNvSpPr txBox="1"/>
          <p:nvPr/>
        </p:nvSpPr>
        <p:spPr>
          <a:xfrm>
            <a:off x="2209800" y="2971800"/>
            <a:ext cx="2440412" cy="630942"/>
          </a:xfrm>
          <a:prstGeom prst="rect">
            <a:avLst/>
          </a:prstGeom>
          <a:noFill/>
        </p:spPr>
        <p:txBody>
          <a:bodyPr wrap="none" rtlCol="0">
            <a:spAutoFit/>
          </a:bodyPr>
          <a:lstStyle/>
          <a:p>
            <a:r>
              <a:rPr lang="en-US" sz="3500" dirty="0" smtClean="0">
                <a:solidFill>
                  <a:srgbClr val="FAFAFA"/>
                </a:solidFill>
                <a:latin typeface="Architype Bold" pitchFamily="50" charset="0"/>
              </a:rPr>
              <a:t>Next Steps</a:t>
            </a:r>
            <a:endParaRPr lang="en-US" sz="3500" dirty="0">
              <a:solidFill>
                <a:srgbClr val="FAFAFA"/>
              </a:solidFill>
              <a:latin typeface="Architype Bold" pitchFamily="50" charset="0"/>
            </a:endParaRPr>
          </a:p>
        </p:txBody>
      </p:sp>
    </p:spTree>
    <p:extLst>
      <p:ext uri="{BB962C8B-B14F-4D97-AF65-F5344CB8AC3E}">
        <p14:creationId xmlns:p14="http://schemas.microsoft.com/office/powerpoint/2010/main" val="42495421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6" name="TextBox 5"/>
          <p:cNvSpPr txBox="1"/>
          <p:nvPr/>
        </p:nvSpPr>
        <p:spPr>
          <a:xfrm>
            <a:off x="2202543" y="2971800"/>
            <a:ext cx="6400800" cy="3739485"/>
          </a:xfrm>
          <a:prstGeom prst="rect">
            <a:avLst/>
          </a:prstGeom>
          <a:noFill/>
        </p:spPr>
        <p:txBody>
          <a:bodyPr wrap="square" rtlCol="0">
            <a:spAutoFit/>
          </a:bodyPr>
          <a:lstStyle/>
          <a:p>
            <a:r>
              <a:rPr lang="en-US" sz="1300" b="1" dirty="0" smtClean="0">
                <a:latin typeface="Architype Light" pitchFamily="50" charset="0"/>
              </a:rPr>
              <a:t>August </a:t>
            </a:r>
            <a:r>
              <a:rPr lang="en-US" sz="1300" b="1" dirty="0">
                <a:latin typeface="Architype Light" pitchFamily="50" charset="0"/>
              </a:rPr>
              <a:t>18, 2016 - AIA Nebraska Executive Committee</a:t>
            </a:r>
          </a:p>
          <a:p>
            <a:r>
              <a:rPr lang="en-US" sz="1300" b="1" i="1" dirty="0">
                <a:latin typeface="Architype Light" pitchFamily="50" charset="0"/>
              </a:rPr>
              <a:t>     Majority vote in affirmative to recommend members support the following:</a:t>
            </a:r>
          </a:p>
          <a:p>
            <a:r>
              <a:rPr lang="en-US" sz="1300" b="1" dirty="0">
                <a:latin typeface="Architype Light" pitchFamily="50" charset="0"/>
              </a:rPr>
              <a:t>	</a:t>
            </a:r>
            <a:r>
              <a:rPr lang="en-US" sz="1300" dirty="0">
                <a:latin typeface="Architype Light" pitchFamily="50" charset="0"/>
              </a:rPr>
              <a:t>&gt;Modernization of AIA Nebraska bylaws</a:t>
            </a:r>
          </a:p>
          <a:p>
            <a:r>
              <a:rPr lang="en-US" sz="1300" dirty="0">
                <a:latin typeface="Architype Light" pitchFamily="50" charset="0"/>
              </a:rPr>
              <a:t>	&gt;New Articles of Incorporation – Revising name from AIA NE, A </a:t>
            </a:r>
            <a:r>
              <a:rPr lang="en-US" sz="1300" strike="sngStrike" dirty="0">
                <a:latin typeface="Architype Light" pitchFamily="50" charset="0"/>
              </a:rPr>
              <a:t>Society</a:t>
            </a:r>
            <a:r>
              <a:rPr lang="en-US" sz="1300" dirty="0">
                <a:latin typeface="Architype Light" pitchFamily="50" charset="0"/>
              </a:rPr>
              <a:t> </a:t>
            </a:r>
            <a:r>
              <a:rPr lang="en-US" sz="1300" dirty="0" smtClean="0">
                <a:latin typeface="Architype Light" pitchFamily="50" charset="0"/>
              </a:rPr>
              <a:t>	  Chapter of </a:t>
            </a:r>
            <a:r>
              <a:rPr lang="en-US" sz="1300" dirty="0">
                <a:latin typeface="Architype Light" pitchFamily="50" charset="0"/>
              </a:rPr>
              <a:t>the American Institute of </a:t>
            </a:r>
            <a:r>
              <a:rPr lang="en-US" sz="1300" dirty="0" smtClean="0">
                <a:latin typeface="Architype Light" pitchFamily="50" charset="0"/>
              </a:rPr>
              <a:t>Architects</a:t>
            </a:r>
          </a:p>
          <a:p>
            <a:r>
              <a:rPr lang="en-US" sz="1300" dirty="0" smtClean="0">
                <a:latin typeface="Architype Light" pitchFamily="50" charset="0"/>
              </a:rPr>
              <a:t>	&gt;</a:t>
            </a:r>
            <a:r>
              <a:rPr lang="en-US" sz="1300" dirty="0">
                <a:latin typeface="Architype Light" pitchFamily="50" charset="0"/>
              </a:rPr>
              <a:t>Plan of Merger between AIA Nebraska, Omaha, Lincoln, and Western NE</a:t>
            </a:r>
          </a:p>
          <a:p>
            <a:endParaRPr lang="en-US" sz="1300" dirty="0" smtClean="0">
              <a:latin typeface="Architype Light" pitchFamily="50" charset="0"/>
            </a:endParaRPr>
          </a:p>
          <a:p>
            <a:r>
              <a:rPr lang="en-US" sz="1400" b="1" dirty="0"/>
              <a:t>Upcoming Board of Directors meetings of AIA Omaha, AIA Lincoln, AIA Western </a:t>
            </a:r>
            <a:r>
              <a:rPr lang="en-US" sz="1400" b="1" i="1" dirty="0"/>
              <a:t> </a:t>
            </a:r>
            <a:r>
              <a:rPr lang="en-US" sz="1400" b="1" dirty="0"/>
              <a:t>To be Voted Upon:</a:t>
            </a:r>
            <a:r>
              <a:rPr lang="en-US" sz="1400" b="1" i="1" dirty="0"/>
              <a:t> </a:t>
            </a:r>
            <a:endParaRPr lang="en-US" sz="1400" dirty="0"/>
          </a:p>
          <a:p>
            <a:r>
              <a:rPr lang="en-US" sz="1400" b="1" dirty="0"/>
              <a:t>	</a:t>
            </a:r>
            <a:r>
              <a:rPr lang="en-US" sz="1400" dirty="0"/>
              <a:t>&gt;Plan of merger between AIA Nebraska and respective local chapter. </a:t>
            </a:r>
          </a:p>
          <a:p>
            <a:endParaRPr lang="en-US" sz="1300" dirty="0" smtClean="0">
              <a:latin typeface="Architype Light" pitchFamily="50" charset="0"/>
            </a:endParaRPr>
          </a:p>
          <a:p>
            <a:r>
              <a:rPr lang="en-US" sz="1300" b="1" dirty="0" smtClean="0">
                <a:latin typeface="Architype Light" pitchFamily="50" charset="0"/>
              </a:rPr>
              <a:t>September </a:t>
            </a:r>
            <a:r>
              <a:rPr lang="en-US" sz="1300" b="1" dirty="0">
                <a:latin typeface="Architype Light" pitchFamily="50" charset="0"/>
              </a:rPr>
              <a:t>30, 2016 - AIA Nebraska Membership Meeting</a:t>
            </a:r>
            <a:endParaRPr lang="en-US" sz="1300" dirty="0">
              <a:latin typeface="Architype Light" pitchFamily="50" charset="0"/>
            </a:endParaRPr>
          </a:p>
          <a:p>
            <a:r>
              <a:rPr lang="en-US" sz="1300" b="1" dirty="0">
                <a:latin typeface="Architype Light" pitchFamily="50" charset="0"/>
              </a:rPr>
              <a:t>     </a:t>
            </a:r>
            <a:r>
              <a:rPr lang="en-US" sz="1300" b="1" i="1" dirty="0">
                <a:latin typeface="Architype Light" pitchFamily="50" charset="0"/>
              </a:rPr>
              <a:t>Majority vote in affirmative: </a:t>
            </a:r>
            <a:r>
              <a:rPr lang="en-US" sz="1300" b="1" dirty="0">
                <a:latin typeface="Architype Light" pitchFamily="50" charset="0"/>
              </a:rPr>
              <a:t>	</a:t>
            </a:r>
          </a:p>
          <a:p>
            <a:r>
              <a:rPr lang="en-US" sz="1300" b="1" dirty="0">
                <a:latin typeface="Architype Light" pitchFamily="50" charset="0"/>
              </a:rPr>
              <a:t>	</a:t>
            </a:r>
            <a:r>
              <a:rPr lang="en-US" sz="1300" dirty="0">
                <a:latin typeface="Architype Light" pitchFamily="50" charset="0"/>
              </a:rPr>
              <a:t>&gt;Modernization of AIA Nebraska bylaws</a:t>
            </a:r>
          </a:p>
          <a:p>
            <a:r>
              <a:rPr lang="en-US" sz="1300" dirty="0">
                <a:latin typeface="Architype Light" pitchFamily="50" charset="0"/>
              </a:rPr>
              <a:t>	&gt;New Articles of </a:t>
            </a:r>
            <a:r>
              <a:rPr lang="en-US" sz="1300" dirty="0" smtClean="0">
                <a:latin typeface="Architype Light" pitchFamily="50" charset="0"/>
              </a:rPr>
              <a:t>Incorporation - Revising </a:t>
            </a:r>
            <a:r>
              <a:rPr lang="en-US" sz="1300" dirty="0">
                <a:latin typeface="Architype Light" pitchFamily="50" charset="0"/>
              </a:rPr>
              <a:t>name from AIA NE, A </a:t>
            </a:r>
            <a:r>
              <a:rPr lang="en-US" sz="1300" dirty="0" smtClean="0">
                <a:latin typeface="Architype Light" pitchFamily="50" charset="0"/>
              </a:rPr>
              <a:t>	S</a:t>
            </a:r>
            <a:r>
              <a:rPr lang="en-US" sz="1300" strike="sngStrike" dirty="0" smtClean="0">
                <a:latin typeface="Architype Light" pitchFamily="50" charset="0"/>
              </a:rPr>
              <a:t>ociety</a:t>
            </a:r>
            <a:r>
              <a:rPr lang="en-US" sz="1300" dirty="0" smtClean="0">
                <a:latin typeface="Architype Light" pitchFamily="50" charset="0"/>
              </a:rPr>
              <a:t> 	  Chapter of </a:t>
            </a:r>
            <a:r>
              <a:rPr lang="en-US" sz="1300" dirty="0">
                <a:latin typeface="Architype Light" pitchFamily="50" charset="0"/>
              </a:rPr>
              <a:t>the American Institute of Architects</a:t>
            </a:r>
          </a:p>
          <a:p>
            <a:r>
              <a:rPr lang="en-US" sz="1300" dirty="0" smtClean="0">
                <a:latin typeface="Architype Light" pitchFamily="50" charset="0"/>
              </a:rPr>
              <a:t>	&gt;</a:t>
            </a:r>
            <a:r>
              <a:rPr lang="en-US" sz="1300" dirty="0">
                <a:latin typeface="Architype Light" pitchFamily="50" charset="0"/>
              </a:rPr>
              <a:t>Plan of Merger between AIA Nebraska, Omaha, Lincoln, and Western NE</a:t>
            </a:r>
          </a:p>
          <a:p>
            <a:endParaRPr lang="en-US" sz="1300" dirty="0">
              <a:latin typeface="Architype Light" pitchFamily="50" charset="0"/>
            </a:endParaRPr>
          </a:p>
        </p:txBody>
      </p:sp>
      <p:sp>
        <p:nvSpPr>
          <p:cNvPr id="10" name="TextBox 9"/>
          <p:cNvSpPr txBox="1"/>
          <p:nvPr/>
        </p:nvSpPr>
        <p:spPr>
          <a:xfrm>
            <a:off x="2202543" y="2571690"/>
            <a:ext cx="2552622" cy="400110"/>
          </a:xfrm>
          <a:prstGeom prst="rect">
            <a:avLst/>
          </a:prstGeom>
          <a:noFill/>
        </p:spPr>
        <p:txBody>
          <a:bodyPr wrap="none" rtlCol="0">
            <a:spAutoFit/>
          </a:bodyPr>
          <a:lstStyle/>
          <a:p>
            <a:r>
              <a:rPr lang="en-US" sz="2000" dirty="0" smtClean="0">
                <a:solidFill>
                  <a:srgbClr val="FA4132"/>
                </a:solidFill>
                <a:latin typeface="Architype Bold" pitchFamily="50" charset="0"/>
              </a:rPr>
              <a:t>Upcoming Meetings</a:t>
            </a:r>
            <a:endParaRPr lang="en-US" sz="2000" dirty="0">
              <a:solidFill>
                <a:srgbClr val="FA4132"/>
              </a:solidFill>
              <a:latin typeface="Architype Bold" pitchFamily="50" charset="0"/>
            </a:endParaRPr>
          </a:p>
        </p:txBody>
      </p:sp>
    </p:spTree>
    <p:extLst>
      <p:ext uri="{BB962C8B-B14F-4D97-AF65-F5344CB8AC3E}">
        <p14:creationId xmlns:p14="http://schemas.microsoft.com/office/powerpoint/2010/main" val="36152988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8" name="TextBox 7"/>
          <p:cNvSpPr txBox="1"/>
          <p:nvPr/>
        </p:nvSpPr>
        <p:spPr>
          <a:xfrm>
            <a:off x="2209800" y="2971800"/>
            <a:ext cx="6400800" cy="2308324"/>
          </a:xfrm>
          <a:prstGeom prst="rect">
            <a:avLst/>
          </a:prstGeom>
          <a:noFill/>
        </p:spPr>
        <p:txBody>
          <a:bodyPr wrap="square" rtlCol="0">
            <a:spAutoFit/>
          </a:bodyPr>
          <a:lstStyle/>
          <a:p>
            <a:endParaRPr lang="en-US" dirty="0" smtClean="0">
              <a:latin typeface="Architype Light" pitchFamily="50" charset="0"/>
            </a:endParaRPr>
          </a:p>
          <a:p>
            <a:r>
              <a:rPr lang="en-US" dirty="0" smtClean="0">
                <a:latin typeface="Architype Light" pitchFamily="50" charset="0"/>
              </a:rPr>
              <a:t>Following the AIA NE Membership meeting, AIA Chapters will caucus and vote on the plan of merger in conjunction with the AIA Nebraska Membership meeting </a:t>
            </a:r>
            <a:r>
              <a:rPr lang="en-US" b="1" dirty="0" smtClean="0">
                <a:latin typeface="Architype Light" pitchFamily="50" charset="0"/>
              </a:rPr>
              <a:t>or</a:t>
            </a:r>
            <a:r>
              <a:rPr lang="en-US" dirty="0" smtClean="0">
                <a:latin typeface="Architype Light" pitchFamily="50" charset="0"/>
              </a:rPr>
              <a:t> at their annual membership meeting.</a:t>
            </a:r>
          </a:p>
          <a:p>
            <a:endParaRPr lang="en-US" dirty="0">
              <a:latin typeface="Architype Light" pitchFamily="50" charset="0"/>
            </a:endParaRPr>
          </a:p>
          <a:p>
            <a:r>
              <a:rPr lang="en-US" i="1" dirty="0" smtClean="0">
                <a:latin typeface="Architype Light" pitchFamily="50" charset="0"/>
              </a:rPr>
              <a:t>Pending </a:t>
            </a:r>
            <a:r>
              <a:rPr lang="en-US" i="1" dirty="0">
                <a:latin typeface="Architype Light" pitchFamily="50" charset="0"/>
              </a:rPr>
              <a:t>Approval: New structure effective January </a:t>
            </a:r>
            <a:r>
              <a:rPr lang="en-US" i="1" dirty="0" smtClean="0">
                <a:latin typeface="Architype Light" pitchFamily="50" charset="0"/>
              </a:rPr>
              <a:t> 1</a:t>
            </a:r>
            <a:r>
              <a:rPr lang="en-US" i="1" dirty="0">
                <a:latin typeface="Architype Light" pitchFamily="50" charset="0"/>
              </a:rPr>
              <a:t>, 2017</a:t>
            </a:r>
          </a:p>
          <a:p>
            <a:endParaRPr lang="en-US" i="1" dirty="0" smtClean="0">
              <a:latin typeface="Architype Light" pitchFamily="50" charset="0"/>
            </a:endParaRPr>
          </a:p>
        </p:txBody>
      </p:sp>
      <p:sp>
        <p:nvSpPr>
          <p:cNvPr id="10" name="TextBox 9"/>
          <p:cNvSpPr txBox="1"/>
          <p:nvPr/>
        </p:nvSpPr>
        <p:spPr>
          <a:xfrm>
            <a:off x="2202543" y="2571690"/>
            <a:ext cx="2173352" cy="400110"/>
          </a:xfrm>
          <a:prstGeom prst="rect">
            <a:avLst/>
          </a:prstGeom>
          <a:noFill/>
        </p:spPr>
        <p:txBody>
          <a:bodyPr wrap="none" rtlCol="0">
            <a:spAutoFit/>
          </a:bodyPr>
          <a:lstStyle/>
          <a:p>
            <a:r>
              <a:rPr lang="en-US" sz="2000" dirty="0" smtClean="0">
                <a:solidFill>
                  <a:srgbClr val="FA4132"/>
                </a:solidFill>
                <a:latin typeface="Architype Bold" pitchFamily="50" charset="0"/>
              </a:rPr>
              <a:t>Chapter Meeting</a:t>
            </a:r>
            <a:endParaRPr lang="en-US" sz="2000" dirty="0">
              <a:solidFill>
                <a:srgbClr val="FA4132"/>
              </a:solidFill>
              <a:latin typeface="Architype Bold" pitchFamily="50" charset="0"/>
            </a:endParaRPr>
          </a:p>
        </p:txBody>
      </p:sp>
    </p:spTree>
    <p:extLst>
      <p:ext uri="{BB962C8B-B14F-4D97-AF65-F5344CB8AC3E}">
        <p14:creationId xmlns:p14="http://schemas.microsoft.com/office/powerpoint/2010/main" val="22544533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413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 y="600529"/>
            <a:ext cx="1809750" cy="1034142"/>
          </a:xfrm>
          <a:prstGeom prst="rect">
            <a:avLst/>
          </a:prstGeom>
        </p:spPr>
      </p:pic>
      <p:sp>
        <p:nvSpPr>
          <p:cNvPr id="7" name="TextBox 6"/>
          <p:cNvSpPr txBox="1"/>
          <p:nvPr/>
        </p:nvSpPr>
        <p:spPr>
          <a:xfrm>
            <a:off x="2209800" y="2971800"/>
            <a:ext cx="2493311" cy="630942"/>
          </a:xfrm>
          <a:prstGeom prst="rect">
            <a:avLst/>
          </a:prstGeom>
          <a:noFill/>
        </p:spPr>
        <p:txBody>
          <a:bodyPr wrap="none" rtlCol="0">
            <a:spAutoFit/>
          </a:bodyPr>
          <a:lstStyle/>
          <a:p>
            <a:r>
              <a:rPr lang="en-US" sz="3500" dirty="0" smtClean="0">
                <a:solidFill>
                  <a:srgbClr val="FAFAFA"/>
                </a:solidFill>
                <a:latin typeface="Architype Bold" pitchFamily="50" charset="0"/>
              </a:rPr>
              <a:t>Questions?</a:t>
            </a:r>
            <a:endParaRPr lang="en-US" sz="3500" dirty="0">
              <a:solidFill>
                <a:srgbClr val="FAFAFA"/>
              </a:solidFill>
              <a:latin typeface="Architype Bold" pitchFamily="50" charset="0"/>
            </a:endParaRPr>
          </a:p>
        </p:txBody>
      </p:sp>
    </p:spTree>
    <p:extLst>
      <p:ext uri="{BB962C8B-B14F-4D97-AF65-F5344CB8AC3E}">
        <p14:creationId xmlns:p14="http://schemas.microsoft.com/office/powerpoint/2010/main" val="27265008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000000"/>
      </a:dk1>
      <a:lt1>
        <a:srgbClr val="FFFFFF"/>
      </a:lt1>
      <a:dk2>
        <a:srgbClr val="FA4132"/>
      </a:dk2>
      <a:lt2>
        <a:srgbClr val="A7A7A7"/>
      </a:lt2>
      <a:accent1>
        <a:srgbClr val="FA4132"/>
      </a:accent1>
      <a:accent2>
        <a:srgbClr val="000000"/>
      </a:accent2>
      <a:accent3>
        <a:srgbClr val="FA4132"/>
      </a:accent3>
      <a:accent4>
        <a:srgbClr val="A7A7A7"/>
      </a:accent4>
      <a:accent5>
        <a:srgbClr val="CCCCCC"/>
      </a:accent5>
      <a:accent6>
        <a:srgbClr val="FFFFFF"/>
      </a:accent6>
      <a:hlink>
        <a:srgbClr val="526DB0"/>
      </a:hlink>
      <a:folHlink>
        <a:srgbClr val="526DB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2784</TotalTime>
  <Words>1021</Words>
  <Application>Microsoft Office PowerPoint</Application>
  <PresentationFormat>On-screen Show (4:3)</PresentationFormat>
  <Paragraphs>164</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dc:creator>
  <cp:lastModifiedBy>Nathan</cp:lastModifiedBy>
  <cp:revision>95</cp:revision>
  <cp:lastPrinted>2016-07-27T22:59:08Z</cp:lastPrinted>
  <dcterms:created xsi:type="dcterms:W3CDTF">2016-07-26T18:40:14Z</dcterms:created>
  <dcterms:modified xsi:type="dcterms:W3CDTF">2016-08-05T19:08:42Z</dcterms:modified>
</cp:coreProperties>
</file>